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85" r:id="rId2"/>
    <p:sldMasterId id="2147483689" r:id="rId3"/>
    <p:sldMasterId id="2147483693" r:id="rId4"/>
  </p:sldMasterIdLst>
  <p:handoutMasterIdLst>
    <p:handoutMasterId r:id="rId10"/>
  </p:handoutMasterIdLst>
  <p:sldIdLst>
    <p:sldId id="259" r:id="rId5"/>
    <p:sldId id="270" r:id="rId6"/>
    <p:sldId id="266" r:id="rId7"/>
    <p:sldId id="267"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14C"/>
    <a:srgbClr val="C3A452"/>
    <a:srgbClr val="7197CF"/>
    <a:srgbClr val="2ABBDB"/>
    <a:srgbClr val="28316C"/>
    <a:srgbClr val="1F2E6F"/>
    <a:srgbClr val="C31112"/>
    <a:srgbClr val="FFFFFF"/>
    <a:srgbClr val="B6C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388702-7E88-4C9A-BB8F-EE6B4503D702}" v="2" dt="2026-07-10T13:13:03.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93"/>
    <p:restoredTop sz="96327"/>
  </p:normalViewPr>
  <p:slideViewPr>
    <p:cSldViewPr snapToGrid="0" snapToObjects="1">
      <p:cViewPr varScale="1">
        <p:scale>
          <a:sx n="95" d="100"/>
          <a:sy n="95" d="100"/>
        </p:scale>
        <p:origin x="288" y="91"/>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eur Dewar" userId="43fa4a67-d740-40d4-8b4d-dbf6aca1024c" providerId="ADAL" clId="{CFA515B4-746A-4024-B64D-713B386CCDAC}"/>
    <pc:docChg chg="undo custSel addSld delSld modSld sldOrd delMainMaster">
      <pc:chgData name="Fleur Dewar" userId="43fa4a67-d740-40d4-8b4d-dbf6aca1024c" providerId="ADAL" clId="{CFA515B4-746A-4024-B64D-713B386CCDAC}" dt="2026-07-10T13:13:08.615" v="928" actId="20577"/>
      <pc:docMkLst>
        <pc:docMk/>
      </pc:docMkLst>
      <pc:sldChg chg="modSp mod">
        <pc:chgData name="Fleur Dewar" userId="43fa4a67-d740-40d4-8b4d-dbf6aca1024c" providerId="ADAL" clId="{CFA515B4-746A-4024-B64D-713B386CCDAC}" dt="2026-06-25T12:39:29.513" v="925"/>
        <pc:sldMkLst>
          <pc:docMk/>
          <pc:sldMk cId="2804824722" sldId="259"/>
        </pc:sldMkLst>
        <pc:spChg chg="mod">
          <ac:chgData name="Fleur Dewar" userId="43fa4a67-d740-40d4-8b4d-dbf6aca1024c" providerId="ADAL" clId="{CFA515B4-746A-4024-B64D-713B386CCDAC}" dt="2026-06-19T08:07:42.892" v="177" actId="20577"/>
          <ac:spMkLst>
            <pc:docMk/>
            <pc:sldMk cId="2804824722" sldId="259"/>
            <ac:spMk id="3" creationId="{05B56059-7364-A743-8A94-0CC36D604597}"/>
          </ac:spMkLst>
        </pc:spChg>
        <pc:spChg chg="mod">
          <ac:chgData name="Fleur Dewar" userId="43fa4a67-d740-40d4-8b4d-dbf6aca1024c" providerId="ADAL" clId="{CFA515B4-746A-4024-B64D-713B386CCDAC}" dt="2026-06-25T12:39:29.513" v="925"/>
          <ac:spMkLst>
            <pc:docMk/>
            <pc:sldMk cId="2804824722" sldId="259"/>
            <ac:spMk id="4" creationId="{5C2F5A7D-0C9E-5E46-BE8B-5FAA146251DB}"/>
          </ac:spMkLst>
        </pc:spChg>
      </pc:sldChg>
      <pc:sldChg chg="modSp mod">
        <pc:chgData name="Fleur Dewar" userId="43fa4a67-d740-40d4-8b4d-dbf6aca1024c" providerId="ADAL" clId="{CFA515B4-746A-4024-B64D-713B386CCDAC}" dt="2026-06-19T09:10:47.344" v="800" actId="6549"/>
        <pc:sldMkLst>
          <pc:docMk/>
          <pc:sldMk cId="10710349" sldId="266"/>
        </pc:sldMkLst>
        <pc:spChg chg="mod">
          <ac:chgData name="Fleur Dewar" userId="43fa4a67-d740-40d4-8b4d-dbf6aca1024c" providerId="ADAL" clId="{CFA515B4-746A-4024-B64D-713B386CCDAC}" dt="2026-06-19T08:06:49.588" v="171" actId="20577"/>
          <ac:spMkLst>
            <pc:docMk/>
            <pc:sldMk cId="10710349" sldId="266"/>
            <ac:spMk id="2" creationId="{A4ABC0EA-831F-71D1-95AD-778160D2F613}"/>
          </ac:spMkLst>
        </pc:spChg>
        <pc:spChg chg="mod">
          <ac:chgData name="Fleur Dewar" userId="43fa4a67-d740-40d4-8b4d-dbf6aca1024c" providerId="ADAL" clId="{CFA515B4-746A-4024-B64D-713B386CCDAC}" dt="2026-06-19T08:28:37.992" v="605" actId="1035"/>
          <ac:spMkLst>
            <pc:docMk/>
            <pc:sldMk cId="10710349" sldId="266"/>
            <ac:spMk id="3" creationId="{53BC56BB-10D9-7A3E-A822-754EB106DC4F}"/>
          </ac:spMkLst>
        </pc:spChg>
        <pc:spChg chg="mod">
          <ac:chgData name="Fleur Dewar" userId="43fa4a67-d740-40d4-8b4d-dbf6aca1024c" providerId="ADAL" clId="{CFA515B4-746A-4024-B64D-713B386CCDAC}" dt="2026-06-19T09:10:47.344" v="800" actId="6549"/>
          <ac:spMkLst>
            <pc:docMk/>
            <pc:sldMk cId="10710349" sldId="266"/>
            <ac:spMk id="4" creationId="{A51303AE-781E-6117-057A-3694B24D71F2}"/>
          </ac:spMkLst>
        </pc:spChg>
      </pc:sldChg>
      <pc:sldChg chg="modSp add mod">
        <pc:chgData name="Fleur Dewar" userId="43fa4a67-d740-40d4-8b4d-dbf6aca1024c" providerId="ADAL" clId="{CFA515B4-746A-4024-B64D-713B386CCDAC}" dt="2026-06-19T09:08:55.449" v="783" actId="21"/>
        <pc:sldMkLst>
          <pc:docMk/>
          <pc:sldMk cId="294004768" sldId="267"/>
        </pc:sldMkLst>
        <pc:spChg chg="mod">
          <ac:chgData name="Fleur Dewar" userId="43fa4a67-d740-40d4-8b4d-dbf6aca1024c" providerId="ADAL" clId="{CFA515B4-746A-4024-B64D-713B386CCDAC}" dt="2026-06-19T09:08:55.449" v="783" actId="21"/>
          <ac:spMkLst>
            <pc:docMk/>
            <pc:sldMk cId="294004768" sldId="267"/>
            <ac:spMk id="4" creationId="{CD3F0B41-3EE4-1F79-4A1E-774B9C161454}"/>
          </ac:spMkLst>
        </pc:spChg>
      </pc:sldChg>
      <pc:sldChg chg="modSp add mod">
        <pc:chgData name="Fleur Dewar" userId="43fa4a67-d740-40d4-8b4d-dbf6aca1024c" providerId="ADAL" clId="{CFA515B4-746A-4024-B64D-713B386CCDAC}" dt="2026-06-19T10:41:04.992" v="896" actId="6549"/>
        <pc:sldMkLst>
          <pc:docMk/>
          <pc:sldMk cId="3216840177" sldId="268"/>
        </pc:sldMkLst>
        <pc:spChg chg="mod">
          <ac:chgData name="Fleur Dewar" userId="43fa4a67-d740-40d4-8b4d-dbf6aca1024c" providerId="ADAL" clId="{CFA515B4-746A-4024-B64D-713B386CCDAC}" dt="2026-06-19T10:41:04.992" v="896" actId="6549"/>
          <ac:spMkLst>
            <pc:docMk/>
            <pc:sldMk cId="3216840177" sldId="268"/>
            <ac:spMk id="4" creationId="{05B1F759-3E8C-B501-E07F-6A3D4BBE8391}"/>
          </ac:spMkLst>
        </pc:spChg>
      </pc:sldChg>
      <pc:sldChg chg="modSp add mod ord">
        <pc:chgData name="Fleur Dewar" userId="43fa4a67-d740-40d4-8b4d-dbf6aca1024c" providerId="ADAL" clId="{CFA515B4-746A-4024-B64D-713B386CCDAC}" dt="2026-07-10T13:13:08.615" v="928" actId="20577"/>
        <pc:sldMkLst>
          <pc:docMk/>
          <pc:sldMk cId="881076673" sldId="270"/>
        </pc:sldMkLst>
        <pc:spChg chg="mod">
          <ac:chgData name="Fleur Dewar" userId="43fa4a67-d740-40d4-8b4d-dbf6aca1024c" providerId="ADAL" clId="{CFA515B4-746A-4024-B64D-713B386CCDAC}" dt="2026-06-19T10:39:42.530" v="839" actId="20577"/>
          <ac:spMkLst>
            <pc:docMk/>
            <pc:sldMk cId="881076673" sldId="270"/>
            <ac:spMk id="3" creationId="{9ADC58D4-3E63-080E-185B-5220BCA4F176}"/>
          </ac:spMkLst>
        </pc:spChg>
        <pc:spChg chg="mod">
          <ac:chgData name="Fleur Dewar" userId="43fa4a67-d740-40d4-8b4d-dbf6aca1024c" providerId="ADAL" clId="{CFA515B4-746A-4024-B64D-713B386CCDAC}" dt="2026-07-10T13:13:08.615" v="928" actId="20577"/>
          <ac:spMkLst>
            <pc:docMk/>
            <pc:sldMk cId="881076673" sldId="270"/>
            <ac:spMk id="4" creationId="{A817F58B-04AC-B7A0-CC2A-27AB714869C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6DA582-2510-4741-B2D3-58CE8FF32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77B7E36-C7F0-44AE-A6B8-91EDC98018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0E0417-6357-4C7A-BEA6-C0DE911B3180}" type="datetimeFigureOut">
              <a:rPr lang="en-GB" smtClean="0"/>
              <a:t>10/07/2026</a:t>
            </a:fld>
            <a:endParaRPr lang="en-GB"/>
          </a:p>
        </p:txBody>
      </p:sp>
      <p:sp>
        <p:nvSpPr>
          <p:cNvPr id="4" name="Footer Placeholder 3">
            <a:extLst>
              <a:ext uri="{FF2B5EF4-FFF2-40B4-BE49-F238E27FC236}">
                <a16:creationId xmlns:a16="http://schemas.microsoft.com/office/drawing/2014/main" id="{21384278-9803-4C23-B481-0F01D8E21B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53BBC19-2378-4ED8-BBA0-22B809AF24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E2E9A8-12F5-4E96-ACAB-A6FB43BCB322}" type="slidenum">
              <a:rPr lang="en-GB" smtClean="0"/>
              <a:t>‹#›</a:t>
            </a:fld>
            <a:endParaRPr lang="en-GB"/>
          </a:p>
        </p:txBody>
      </p:sp>
    </p:spTree>
    <p:extLst>
      <p:ext uri="{BB962C8B-B14F-4D97-AF65-F5344CB8AC3E}">
        <p14:creationId xmlns:p14="http://schemas.microsoft.com/office/powerpoint/2010/main" val="26294160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slide - logo header footer">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3" cy="475131"/>
          </a:xfrm>
          <a:prstGeom prst="rect">
            <a:avLst/>
          </a:prstGeom>
        </p:spPr>
        <p:txBody>
          <a:bodyPr lIns="0" tIns="0" rIns="0" bIns="0">
            <a:noAutofit/>
          </a:bodyPr>
          <a:lstStyle>
            <a:lvl1pPr marL="0" indent="0">
              <a:buNone/>
              <a:defRPr sz="2800" b="0"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043008"/>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07883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1718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447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363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665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3332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title slide">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6586A94-B3C9-6042-BC2A-64AC09E01779}"/>
              </a:ext>
            </a:extLst>
          </p:cNvPr>
          <p:cNvSpPr>
            <a:spLocks noGrp="1"/>
          </p:cNvSpPr>
          <p:nvPr>
            <p:ph type="body" sz="quarter" idx="10" hasCustomPrompt="1"/>
          </p:nvPr>
        </p:nvSpPr>
        <p:spPr>
          <a:xfrm>
            <a:off x="384517" y="567956"/>
            <a:ext cx="6582251" cy="295258"/>
          </a:xfrm>
          <a:prstGeom prst="rect">
            <a:avLst/>
          </a:prstGeom>
        </p:spPr>
        <p:txBody>
          <a:bodyPr lIns="0" tIns="0" rIns="0" bIns="0">
            <a:normAutofit/>
          </a:bodyPr>
          <a:lstStyle>
            <a:lvl1pPr marL="0" indent="0">
              <a:buNone/>
              <a:defRPr sz="18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date</a:t>
            </a:r>
            <a:endParaRPr lang="en-US" dirty="0"/>
          </a:p>
        </p:txBody>
      </p:sp>
      <p:sp>
        <p:nvSpPr>
          <p:cNvPr id="16" name="Text Placeholder 14">
            <a:extLst>
              <a:ext uri="{FF2B5EF4-FFF2-40B4-BE49-F238E27FC236}">
                <a16:creationId xmlns:a16="http://schemas.microsoft.com/office/drawing/2014/main" id="{AC3648E5-5161-8E43-8FAF-F248AC4B2FD2}"/>
              </a:ext>
            </a:extLst>
          </p:cNvPr>
          <p:cNvSpPr>
            <a:spLocks noGrp="1"/>
          </p:cNvSpPr>
          <p:nvPr>
            <p:ph type="body" sz="quarter" idx="11" hasCustomPrompt="1"/>
          </p:nvPr>
        </p:nvSpPr>
        <p:spPr>
          <a:xfrm>
            <a:off x="375139" y="1600667"/>
            <a:ext cx="6079179" cy="1128752"/>
          </a:xfrm>
          <a:prstGeom prst="rect">
            <a:avLst/>
          </a:prstGeom>
        </p:spPr>
        <p:txBody>
          <a:bodyPr lIns="0" tIns="0" rIns="0" bIns="0">
            <a:noAutofit/>
          </a:bodyPr>
          <a:lstStyle>
            <a:lvl1pPr marL="0" indent="0">
              <a:lnSpc>
                <a:spcPct val="100000"/>
              </a:lnSpc>
              <a:spcBef>
                <a:spcPts val="0"/>
              </a:spcBef>
              <a:buNone/>
              <a:defRPr sz="3400" b="1"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 </a:t>
            </a:r>
            <a:br>
              <a:rPr lang="en-GB" dirty="0"/>
            </a:br>
            <a:r>
              <a:rPr lang="en-GB" dirty="0"/>
              <a:t>to go here</a:t>
            </a:r>
            <a:endParaRPr lang="en-US" dirty="0"/>
          </a:p>
        </p:txBody>
      </p:sp>
      <p:sp>
        <p:nvSpPr>
          <p:cNvPr id="17" name="Text Placeholder 14">
            <a:extLst>
              <a:ext uri="{FF2B5EF4-FFF2-40B4-BE49-F238E27FC236}">
                <a16:creationId xmlns:a16="http://schemas.microsoft.com/office/drawing/2014/main" id="{9CCE9331-9F03-7640-B678-858076B14DE4}"/>
              </a:ext>
            </a:extLst>
          </p:cNvPr>
          <p:cNvSpPr>
            <a:spLocks noGrp="1"/>
          </p:cNvSpPr>
          <p:nvPr>
            <p:ph type="body" sz="quarter" idx="12" hasCustomPrompt="1"/>
          </p:nvPr>
        </p:nvSpPr>
        <p:spPr>
          <a:xfrm>
            <a:off x="384517" y="2883318"/>
            <a:ext cx="6079179" cy="1380674"/>
          </a:xfrm>
          <a:prstGeom prst="rect">
            <a:avLst/>
          </a:prstGeom>
        </p:spPr>
        <p:txBody>
          <a:bodyPr lIns="0" tIns="0" rIns="0" bIns="0">
            <a:normAutofit/>
          </a:bodyPr>
          <a:lstStyle>
            <a:lvl1pPr marL="0" indent="0">
              <a:lnSpc>
                <a:spcPct val="100000"/>
              </a:lnSpc>
              <a:spcBef>
                <a:spcPts val="0"/>
              </a:spcBef>
              <a:buNone/>
              <a:defRPr sz="24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Supporting subhead</a:t>
            </a:r>
            <a:endParaRPr lang="en-US" dirty="0"/>
          </a:p>
        </p:txBody>
      </p:sp>
      <p:cxnSp>
        <p:nvCxnSpPr>
          <p:cNvPr id="9" name="Straight Connector 8">
            <a:extLst>
              <a:ext uri="{FF2B5EF4-FFF2-40B4-BE49-F238E27FC236}">
                <a16:creationId xmlns:a16="http://schemas.microsoft.com/office/drawing/2014/main" id="{06891E80-8FF9-EA46-9731-67AA52173D5E}"/>
              </a:ext>
            </a:extLst>
          </p:cNvPr>
          <p:cNvCxnSpPr>
            <a:cxnSpLocks/>
          </p:cNvCxnSpPr>
          <p:nvPr userDrawn="1"/>
        </p:nvCxnSpPr>
        <p:spPr>
          <a:xfrm>
            <a:off x="375139" y="1039562"/>
            <a:ext cx="6591629" cy="0"/>
          </a:xfrm>
          <a:prstGeom prst="line">
            <a:avLst/>
          </a:prstGeom>
          <a:ln>
            <a:solidFill>
              <a:srgbClr val="7197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1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39414C"/>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rgbClr val="7197CF"/>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14300"/>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79201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ck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chemeClr val="bg1"/>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32773"/>
          </a:xfrm>
          <a:prstGeom prst="rect">
            <a:avLst/>
          </a:prstGeom>
        </p:spPr>
        <p:txBody>
          <a:bodyPr lIns="0" tIns="0" rIns="0" bIns="0"/>
          <a:lstStyle>
            <a:lvl1pPr marL="0" indent="0">
              <a:buNone/>
              <a:defRPr sz="2000" b="0"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35808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6669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68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549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271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43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1686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PNG"/><Relationship Id="rId2" Type="http://schemas.openxmlformats.org/officeDocument/2006/relationships/slideLayout" Target="../slideLayouts/slideLayout5.xml"/><Relationship Id="rId16"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54ABEE-4A71-43F7-B2E1-14C798543CEC}"/>
              </a:ext>
            </a:extLst>
          </p:cNvPr>
          <p:cNvSpPr/>
          <p:nvPr userDrawn="1"/>
        </p:nvSpPr>
        <p:spPr>
          <a:xfrm>
            <a:off x="0" y="0"/>
            <a:ext cx="12192000" cy="1291582"/>
          </a:xfrm>
          <a:prstGeom prst="rect">
            <a:avLst/>
          </a:prstGeom>
          <a:solidFill>
            <a:schemeClr val="accent3">
              <a:lumMod val="40000"/>
              <a:lumOff val="60000"/>
            </a:schemeClr>
          </a:solidFill>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800"/>
          </a:p>
        </p:txBody>
      </p:sp>
      <p:cxnSp>
        <p:nvCxnSpPr>
          <p:cNvPr id="14" name="Straight Connector 13">
            <a:extLst>
              <a:ext uri="{FF2B5EF4-FFF2-40B4-BE49-F238E27FC236}">
                <a16:creationId xmlns:a16="http://schemas.microsoft.com/office/drawing/2014/main" id="{034B7ADF-178E-4CBC-981A-A756A99A4241}"/>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158F42C-EED7-41D9-8846-F8305F5941F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3" name="Picture 2">
            <a:extLst>
              <a:ext uri="{FF2B5EF4-FFF2-40B4-BE49-F238E27FC236}">
                <a16:creationId xmlns:a16="http://schemas.microsoft.com/office/drawing/2014/main" id="{754C6FF7-C262-6E65-3952-08EC293F9850}"/>
              </a:ext>
            </a:extLst>
          </p:cNvPr>
          <p:cNvPicPr>
            <a:picLocks noChangeAspect="1"/>
          </p:cNvPicPr>
          <p:nvPr userDrawn="1"/>
        </p:nvPicPr>
        <p:blipFill>
          <a:blip r:embed="rId3"/>
          <a:stretch>
            <a:fillRect/>
          </a:stretch>
        </p:blipFill>
        <p:spPr>
          <a:xfrm>
            <a:off x="9926400" y="148424"/>
            <a:ext cx="1757003" cy="1920517"/>
          </a:xfrm>
          <a:prstGeom prst="rect">
            <a:avLst/>
          </a:prstGeom>
        </p:spPr>
      </p:pic>
      <p:pic>
        <p:nvPicPr>
          <p:cNvPr id="2" name="Picture 1">
            <a:extLst>
              <a:ext uri="{FF2B5EF4-FFF2-40B4-BE49-F238E27FC236}">
                <a16:creationId xmlns:a16="http://schemas.microsoft.com/office/drawing/2014/main" id="{565909AA-C36F-1400-79F9-5090B8EF0386}"/>
              </a:ext>
            </a:extLst>
          </p:cNvPr>
          <p:cNvPicPr>
            <a:picLocks noChangeAspect="1"/>
          </p:cNvPicPr>
          <p:nvPr userDrawn="1"/>
        </p:nvPicPr>
        <p:blipFill>
          <a:blip r:embed="rId4">
            <a:alphaModFix amt="20000"/>
          </a:blip>
          <a:stretch>
            <a:fillRect/>
          </a:stretch>
        </p:blipFill>
        <p:spPr>
          <a:xfrm>
            <a:off x="-1220632" y="1543711"/>
            <a:ext cx="1964823" cy="1885289"/>
          </a:xfrm>
          <a:prstGeom prst="rect">
            <a:avLst/>
          </a:prstGeom>
        </p:spPr>
      </p:pic>
      <p:pic>
        <p:nvPicPr>
          <p:cNvPr id="4" name="Picture 3">
            <a:extLst>
              <a:ext uri="{FF2B5EF4-FFF2-40B4-BE49-F238E27FC236}">
                <a16:creationId xmlns:a16="http://schemas.microsoft.com/office/drawing/2014/main" id="{DD52A060-7B7E-6D23-F993-DB59413F8E7C}"/>
              </a:ext>
            </a:extLst>
          </p:cNvPr>
          <p:cNvPicPr>
            <a:picLocks noChangeAspect="1"/>
          </p:cNvPicPr>
          <p:nvPr userDrawn="1"/>
        </p:nvPicPr>
        <p:blipFill>
          <a:blip r:embed="rId4">
            <a:alphaModFix amt="20000"/>
          </a:blip>
          <a:stretch>
            <a:fillRect/>
          </a:stretch>
        </p:blipFill>
        <p:spPr>
          <a:xfrm>
            <a:off x="11434020" y="3977094"/>
            <a:ext cx="1964823" cy="1885289"/>
          </a:xfrm>
          <a:prstGeom prst="rect">
            <a:avLst/>
          </a:prstGeom>
        </p:spPr>
      </p:pic>
    </p:spTree>
    <p:extLst>
      <p:ext uri="{BB962C8B-B14F-4D97-AF65-F5344CB8AC3E}">
        <p14:creationId xmlns:p14="http://schemas.microsoft.com/office/powerpoint/2010/main" val="2488306311"/>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16AB2-5454-1744-83A1-CF4E927E4A54}"/>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39414C"/>
                </a:solidFill>
                <a:latin typeface="Arial Narrow" panose="020B0606020202030204" pitchFamily="34" charset="0"/>
              </a:rPr>
              <a:t>nationalctec.co.uk</a:t>
            </a:r>
          </a:p>
        </p:txBody>
      </p:sp>
      <p:pic>
        <p:nvPicPr>
          <p:cNvPr id="5" name="Picture 4">
            <a:extLst>
              <a:ext uri="{FF2B5EF4-FFF2-40B4-BE49-F238E27FC236}">
                <a16:creationId xmlns:a16="http://schemas.microsoft.com/office/drawing/2014/main" id="{C2FCBF02-7AFD-B554-0326-CEFB19929814}"/>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3" name="Picture 2">
            <a:extLst>
              <a:ext uri="{FF2B5EF4-FFF2-40B4-BE49-F238E27FC236}">
                <a16:creationId xmlns:a16="http://schemas.microsoft.com/office/drawing/2014/main" id="{B4B41138-9ECB-8F23-5858-88C421D139C6}"/>
              </a:ext>
            </a:extLst>
          </p:cNvPr>
          <p:cNvPicPr>
            <a:picLocks noChangeAspect="1"/>
          </p:cNvPicPr>
          <p:nvPr userDrawn="1"/>
        </p:nvPicPr>
        <p:blipFill>
          <a:blip r:embed="rId4">
            <a:alphaModFix amt="3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AED8C09A-7D51-8FCD-EBFE-9BCB812DDEB6}"/>
              </a:ext>
            </a:extLst>
          </p:cNvPr>
          <p:cNvPicPr>
            <a:picLocks noChangeAspect="1"/>
          </p:cNvPicPr>
          <p:nvPr userDrawn="1"/>
        </p:nvPicPr>
        <p:blipFill>
          <a:blip r:embed="rId4">
            <a:alphaModFix amt="3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3682685652"/>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9414C"/>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F7F5F50-0D33-2A4F-A9AB-63FA43B10C6C}"/>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chemeClr val="bg1"/>
                </a:solidFill>
                <a:latin typeface="Arial Narrow" panose="020B0606020202030204" pitchFamily="34" charset="0"/>
                <a:cs typeface="Arial" panose="020B0604020202020204" pitchFamily="34" charset="0"/>
              </a:rPr>
              <a:t>nationalctec.co.uk</a:t>
            </a:r>
          </a:p>
        </p:txBody>
      </p:sp>
      <p:pic>
        <p:nvPicPr>
          <p:cNvPr id="5" name="Picture 4">
            <a:extLst>
              <a:ext uri="{FF2B5EF4-FFF2-40B4-BE49-F238E27FC236}">
                <a16:creationId xmlns:a16="http://schemas.microsoft.com/office/drawing/2014/main" id="{B6D0A04C-5A95-AE47-96C6-9FE85EE3D8AF}"/>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6" name="Picture 5">
            <a:extLst>
              <a:ext uri="{FF2B5EF4-FFF2-40B4-BE49-F238E27FC236}">
                <a16:creationId xmlns:a16="http://schemas.microsoft.com/office/drawing/2014/main" id="{44FBE68C-7575-29C9-9D97-E4CC62ECF182}"/>
              </a:ext>
            </a:extLst>
          </p:cNvPr>
          <p:cNvPicPr>
            <a:picLocks noChangeAspect="1"/>
          </p:cNvPicPr>
          <p:nvPr userDrawn="1"/>
        </p:nvPicPr>
        <p:blipFill>
          <a:blip r:embed="rId4">
            <a:alphaModFix amt="35000"/>
            <a:biLevel thresh="2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FD7F8BCD-73FC-0F15-66F0-9AE7B8E024C7}"/>
              </a:ext>
            </a:extLst>
          </p:cNvPr>
          <p:cNvPicPr>
            <a:picLocks noChangeAspect="1"/>
          </p:cNvPicPr>
          <p:nvPr userDrawn="1"/>
        </p:nvPicPr>
        <p:blipFill>
          <a:blip r:embed="rId4">
            <a:alphaModFix amt="35000"/>
            <a:biLevel thresh="2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23998233"/>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8" name="Rectangle 7">
            <a:extLst>
              <a:ext uri="{FF2B5EF4-FFF2-40B4-BE49-F238E27FC236}">
                <a16:creationId xmlns:a16="http://schemas.microsoft.com/office/drawing/2014/main" id="{84E32EB2-152F-1D33-EC8E-0052EC094D7D}"/>
              </a:ext>
            </a:extLst>
          </p:cNvPr>
          <p:cNvSpPr/>
          <p:nvPr userDrawn="1"/>
        </p:nvSpPr>
        <p:spPr>
          <a:xfrm>
            <a:off x="1" y="6127072"/>
            <a:ext cx="12191999" cy="730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9" name="Rectangle 8">
            <a:extLst>
              <a:ext uri="{FF2B5EF4-FFF2-40B4-BE49-F238E27FC236}">
                <a16:creationId xmlns:a16="http://schemas.microsoft.com/office/drawing/2014/main" id="{6FB4751B-EA42-3B50-B895-4DE7C9C9515D}"/>
              </a:ext>
            </a:extLst>
          </p:cNvPr>
          <p:cNvSpPr/>
          <p:nvPr userDrawn="1"/>
        </p:nvSpPr>
        <p:spPr>
          <a:xfrm>
            <a:off x="0" y="6367550"/>
            <a:ext cx="10501899" cy="490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3" name="Picture 12">
            <a:extLst>
              <a:ext uri="{FF2B5EF4-FFF2-40B4-BE49-F238E27FC236}">
                <a16:creationId xmlns:a16="http://schemas.microsoft.com/office/drawing/2014/main" id="{B2829DD1-392D-EB14-8B3A-0EB9B31F4173}"/>
              </a:ext>
            </a:extLst>
          </p:cNvPr>
          <p:cNvPicPr>
            <a:picLocks noChangeAspect="1"/>
          </p:cNvPicPr>
          <p:nvPr userDrawn="1"/>
        </p:nvPicPr>
        <p:blipFill>
          <a:blip r:embed="rId14"/>
          <a:stretch>
            <a:fillRect/>
          </a:stretch>
        </p:blipFill>
        <p:spPr>
          <a:xfrm>
            <a:off x="3310223" y="8528595"/>
            <a:ext cx="1556516" cy="1043942"/>
          </a:xfrm>
          <a:prstGeom prst="rect">
            <a:avLst/>
          </a:prstGeom>
        </p:spPr>
      </p:pic>
      <p:cxnSp>
        <p:nvCxnSpPr>
          <p:cNvPr id="14" name="Straight Connector 13">
            <a:extLst>
              <a:ext uri="{FF2B5EF4-FFF2-40B4-BE49-F238E27FC236}">
                <a16:creationId xmlns:a16="http://schemas.microsoft.com/office/drawing/2014/main" id="{9B777DA4-2847-5AFA-802B-F96ECB1ABED2}"/>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D1030DC-C1C3-0244-8BB1-5C30DA8A9ED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19" name="Picture 18">
            <a:extLst>
              <a:ext uri="{FF2B5EF4-FFF2-40B4-BE49-F238E27FC236}">
                <a16:creationId xmlns:a16="http://schemas.microsoft.com/office/drawing/2014/main" id="{024CB29F-EC7C-D945-195B-D3E4CA9628B0}"/>
              </a:ext>
            </a:extLst>
          </p:cNvPr>
          <p:cNvPicPr>
            <a:picLocks noChangeAspect="1"/>
          </p:cNvPicPr>
          <p:nvPr userDrawn="1"/>
        </p:nvPicPr>
        <p:blipFill>
          <a:blip r:embed="rId15"/>
          <a:stretch>
            <a:fillRect/>
          </a:stretch>
        </p:blipFill>
        <p:spPr>
          <a:xfrm>
            <a:off x="9926400" y="148424"/>
            <a:ext cx="1757003" cy="1920517"/>
          </a:xfrm>
          <a:prstGeom prst="rect">
            <a:avLst/>
          </a:prstGeom>
        </p:spPr>
      </p:pic>
      <p:pic>
        <p:nvPicPr>
          <p:cNvPr id="7" name="Picture 6">
            <a:extLst>
              <a:ext uri="{FF2B5EF4-FFF2-40B4-BE49-F238E27FC236}">
                <a16:creationId xmlns:a16="http://schemas.microsoft.com/office/drawing/2014/main" id="{3C8B5D46-5328-942E-F9C5-B5A85D7230E4}"/>
              </a:ext>
            </a:extLst>
          </p:cNvPr>
          <p:cNvPicPr>
            <a:picLocks noChangeAspect="1"/>
          </p:cNvPicPr>
          <p:nvPr userDrawn="1"/>
        </p:nvPicPr>
        <p:blipFill>
          <a:blip r:embed="rId16">
            <a:alphaModFix amt="20000"/>
          </a:blip>
          <a:stretch>
            <a:fillRect/>
          </a:stretch>
        </p:blipFill>
        <p:spPr>
          <a:xfrm>
            <a:off x="-1232133" y="4060382"/>
            <a:ext cx="1964823" cy="1885289"/>
          </a:xfrm>
          <a:prstGeom prst="rect">
            <a:avLst/>
          </a:prstGeom>
        </p:spPr>
      </p:pic>
      <p:pic>
        <p:nvPicPr>
          <p:cNvPr id="20" name="Picture 19">
            <a:extLst>
              <a:ext uri="{FF2B5EF4-FFF2-40B4-BE49-F238E27FC236}">
                <a16:creationId xmlns:a16="http://schemas.microsoft.com/office/drawing/2014/main" id="{9DFD7718-9FE1-B6A3-6F35-C670125740D9}"/>
              </a:ext>
            </a:extLst>
          </p:cNvPr>
          <p:cNvPicPr>
            <a:picLocks noChangeAspect="1"/>
          </p:cNvPicPr>
          <p:nvPr userDrawn="1"/>
        </p:nvPicPr>
        <p:blipFill>
          <a:blip r:embed="rId17">
            <a:alphaModFix amt="35000"/>
          </a:blip>
          <a:stretch>
            <a:fillRect/>
          </a:stretch>
        </p:blipFill>
        <p:spPr>
          <a:xfrm>
            <a:off x="11257708" y="2321867"/>
            <a:ext cx="1793704" cy="1920510"/>
          </a:xfrm>
          <a:prstGeom prst="rect">
            <a:avLst/>
          </a:prstGeom>
        </p:spPr>
      </p:pic>
      <p:pic>
        <p:nvPicPr>
          <p:cNvPr id="21" name="Picture 20">
            <a:extLst>
              <a:ext uri="{FF2B5EF4-FFF2-40B4-BE49-F238E27FC236}">
                <a16:creationId xmlns:a16="http://schemas.microsoft.com/office/drawing/2014/main" id="{227B8A92-455F-CA0A-B100-84C7B17AB831}"/>
              </a:ext>
            </a:extLst>
          </p:cNvPr>
          <p:cNvPicPr>
            <a:picLocks noChangeAspect="1"/>
          </p:cNvPicPr>
          <p:nvPr userDrawn="1"/>
        </p:nvPicPr>
        <p:blipFill>
          <a:blip r:embed="rId17">
            <a:alphaModFix amt="35000"/>
          </a:blip>
          <a:stretch>
            <a:fillRect/>
          </a:stretch>
        </p:blipFill>
        <p:spPr>
          <a:xfrm>
            <a:off x="10360856" y="3917710"/>
            <a:ext cx="1793704" cy="1920510"/>
          </a:xfrm>
          <a:prstGeom prst="rect">
            <a:avLst/>
          </a:prstGeom>
        </p:spPr>
      </p:pic>
    </p:spTree>
    <p:extLst>
      <p:ext uri="{BB962C8B-B14F-4D97-AF65-F5344CB8AC3E}">
        <p14:creationId xmlns:p14="http://schemas.microsoft.com/office/powerpoint/2010/main" val="23669182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3600" kern="1200">
          <a:solidFill>
            <a:srgbClr val="39414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941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941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1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4EBD9-9DF8-8B4D-B9EF-21E5E5FE4045}"/>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5B56059-7364-A743-8A94-0CC36D604597}"/>
              </a:ext>
            </a:extLst>
          </p:cNvPr>
          <p:cNvSpPr>
            <a:spLocks noGrp="1"/>
          </p:cNvSpPr>
          <p:nvPr>
            <p:ph type="body" sz="quarter" idx="11"/>
          </p:nvPr>
        </p:nvSpPr>
        <p:spPr/>
        <p:txBody>
          <a:bodyPr/>
          <a:lstStyle/>
          <a:p>
            <a:r>
              <a:rPr lang="en-US" dirty="0"/>
              <a:t>East Midlands CTEC </a:t>
            </a:r>
          </a:p>
        </p:txBody>
      </p:sp>
      <p:sp>
        <p:nvSpPr>
          <p:cNvPr id="4" name="Text Placeholder 3">
            <a:extLst>
              <a:ext uri="{FF2B5EF4-FFF2-40B4-BE49-F238E27FC236}">
                <a16:creationId xmlns:a16="http://schemas.microsoft.com/office/drawing/2014/main" id="{5C2F5A7D-0C9E-5E46-BE8B-5FAA146251DB}"/>
              </a:ext>
            </a:extLst>
          </p:cNvPr>
          <p:cNvSpPr>
            <a:spLocks noGrp="1"/>
          </p:cNvSpPr>
          <p:nvPr>
            <p:ph type="body" sz="quarter" idx="12"/>
          </p:nvPr>
        </p:nvSpPr>
        <p:spPr/>
        <p:txBody>
          <a:bodyPr/>
          <a:lstStyle/>
          <a:p>
            <a:r>
              <a:rPr lang="en-US" dirty="0"/>
              <a:t>Led by </a:t>
            </a:r>
            <a:r>
              <a:rPr lang="en-GB" dirty="0"/>
              <a:t>Derby College Group</a:t>
            </a:r>
            <a:endParaRPr lang="en-US" dirty="0"/>
          </a:p>
        </p:txBody>
      </p:sp>
    </p:spTree>
    <p:extLst>
      <p:ext uri="{BB962C8B-B14F-4D97-AF65-F5344CB8AC3E}">
        <p14:creationId xmlns:p14="http://schemas.microsoft.com/office/powerpoint/2010/main" val="280482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1B7CC-9BC2-4B03-901B-CF43EE47D1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5D2991-9247-07F4-08E5-53F08A8C60D8}"/>
              </a:ext>
            </a:extLst>
          </p:cNvPr>
          <p:cNvSpPr>
            <a:spLocks noGrp="1"/>
          </p:cNvSpPr>
          <p:nvPr>
            <p:ph type="body" sz="quarter" idx="10"/>
          </p:nvPr>
        </p:nvSpPr>
        <p:spPr/>
        <p:txBody>
          <a:bodyPr/>
          <a:lstStyle/>
          <a:p>
            <a:r>
              <a:rPr lang="en-GB" dirty="0"/>
              <a:t>East Midlands CTEC </a:t>
            </a:r>
          </a:p>
        </p:txBody>
      </p:sp>
      <p:sp>
        <p:nvSpPr>
          <p:cNvPr id="3" name="Text Placeholder 2">
            <a:extLst>
              <a:ext uri="{FF2B5EF4-FFF2-40B4-BE49-F238E27FC236}">
                <a16:creationId xmlns:a16="http://schemas.microsoft.com/office/drawing/2014/main" id="{9ADC58D4-3E63-080E-185B-5220BCA4F176}"/>
              </a:ext>
            </a:extLst>
          </p:cNvPr>
          <p:cNvSpPr>
            <a:spLocks noGrp="1"/>
          </p:cNvSpPr>
          <p:nvPr>
            <p:ph type="body" sz="quarter" idx="11"/>
          </p:nvPr>
        </p:nvSpPr>
        <p:spPr>
          <a:xfrm>
            <a:off x="384517" y="500146"/>
            <a:ext cx="8220905" cy="475131"/>
          </a:xfrm>
        </p:spPr>
        <p:txBody>
          <a:bodyPr/>
          <a:lstStyle/>
          <a:p>
            <a:r>
              <a:rPr lang="en-GB" dirty="0"/>
              <a:t>Vision statement</a:t>
            </a:r>
          </a:p>
        </p:txBody>
      </p:sp>
      <p:sp>
        <p:nvSpPr>
          <p:cNvPr id="4" name="Text Placeholder 3">
            <a:extLst>
              <a:ext uri="{FF2B5EF4-FFF2-40B4-BE49-F238E27FC236}">
                <a16:creationId xmlns:a16="http://schemas.microsoft.com/office/drawing/2014/main" id="{A817F58B-04AC-B7A0-CC2A-27AB714869CA}"/>
              </a:ext>
            </a:extLst>
          </p:cNvPr>
          <p:cNvSpPr>
            <a:spLocks noGrp="1"/>
          </p:cNvSpPr>
          <p:nvPr>
            <p:ph type="body" idx="1"/>
          </p:nvPr>
        </p:nvSpPr>
        <p:spPr>
          <a:xfrm>
            <a:off x="412133" y="1057373"/>
            <a:ext cx="11367733" cy="5529798"/>
          </a:xfrm>
        </p:spPr>
        <p:txBody>
          <a:bodyPr/>
          <a:lstStyle/>
          <a:p>
            <a:pPr marL="342900" lvl="0" indent="-342900">
              <a:buFont typeface="Arial" panose="020B0604020202020204" pitchFamily="34" charset="0"/>
              <a:buChar char="•"/>
            </a:pPr>
            <a:r>
              <a:rPr lang="en-GB" dirty="0"/>
              <a:t>To create a future-ready construction workforce by bringing together employers, educators and learners to deliver high-quality skills, innovative training and inclusive career pathways across the East Midlands.</a:t>
            </a:r>
          </a:p>
        </p:txBody>
      </p:sp>
    </p:spTree>
    <p:extLst>
      <p:ext uri="{BB962C8B-B14F-4D97-AF65-F5344CB8AC3E}">
        <p14:creationId xmlns:p14="http://schemas.microsoft.com/office/powerpoint/2010/main" val="88107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ABC0EA-831F-71D1-95AD-778160D2F613}"/>
              </a:ext>
            </a:extLst>
          </p:cNvPr>
          <p:cNvSpPr>
            <a:spLocks noGrp="1"/>
          </p:cNvSpPr>
          <p:nvPr>
            <p:ph type="body" sz="quarter" idx="10"/>
          </p:nvPr>
        </p:nvSpPr>
        <p:spPr/>
        <p:txBody>
          <a:bodyPr/>
          <a:lstStyle/>
          <a:p>
            <a:r>
              <a:rPr lang="en-GB" dirty="0"/>
              <a:t>East Midlands CTEC </a:t>
            </a:r>
          </a:p>
        </p:txBody>
      </p:sp>
      <p:sp>
        <p:nvSpPr>
          <p:cNvPr id="3" name="Text Placeholder 2">
            <a:extLst>
              <a:ext uri="{FF2B5EF4-FFF2-40B4-BE49-F238E27FC236}">
                <a16:creationId xmlns:a16="http://schemas.microsoft.com/office/drawing/2014/main" id="{53BC56BB-10D9-7A3E-A822-754EB106DC4F}"/>
              </a:ext>
            </a:extLst>
          </p:cNvPr>
          <p:cNvSpPr>
            <a:spLocks noGrp="1"/>
          </p:cNvSpPr>
          <p:nvPr>
            <p:ph type="body" sz="quarter" idx="11"/>
          </p:nvPr>
        </p:nvSpPr>
        <p:spPr>
          <a:xfrm>
            <a:off x="384517" y="500146"/>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A51303AE-781E-6117-057A-3694B24D71F2}"/>
              </a:ext>
            </a:extLst>
          </p:cNvPr>
          <p:cNvSpPr>
            <a:spLocks noGrp="1"/>
          </p:cNvSpPr>
          <p:nvPr>
            <p:ph type="body" idx="1"/>
          </p:nvPr>
        </p:nvSpPr>
        <p:spPr>
          <a:xfrm>
            <a:off x="412133" y="1057373"/>
            <a:ext cx="11367733" cy="5529798"/>
          </a:xfrm>
        </p:spPr>
        <p:txBody>
          <a:bodyPr/>
          <a:lstStyle/>
          <a:p>
            <a:pPr lvl="0"/>
            <a:r>
              <a:rPr lang="en-GB" b="1" dirty="0"/>
              <a:t>Address employers skills needs and engage employers in skills provision</a:t>
            </a:r>
          </a:p>
          <a:p>
            <a:pPr marL="342900" lvl="0" indent="-342900">
              <a:buFont typeface="Arial" panose="020B0604020202020204" pitchFamily="34" charset="0"/>
              <a:buChar char="•"/>
            </a:pPr>
            <a:r>
              <a:rPr lang="en-GB" dirty="0"/>
              <a:t>Develop a CTEC implementation plan and supporting governance structures including  ERB and stakeholder groups to identify skills needs and develop and deliver strategies which address these needs. This includes tracking regional and national labour demand and forecast skills gaps, mapping major infrastructure projects and working closely with employers, strategic authorities, ERBs, Skills England, and spokes/delivery partners</a:t>
            </a:r>
          </a:p>
          <a:p>
            <a:pPr marL="342900" lvl="0" indent="-342900">
              <a:buFont typeface="Arial" panose="020B0604020202020204" pitchFamily="34" charset="0"/>
              <a:buChar char="•"/>
            </a:pPr>
            <a:r>
              <a:rPr lang="en-GB" dirty="0"/>
              <a:t>Contribute to LSIP plans and Skills England sector specific research</a:t>
            </a:r>
          </a:p>
          <a:p>
            <a:pPr marL="342900" lvl="0" indent="-342900">
              <a:buFont typeface="Arial" panose="020B0604020202020204" pitchFamily="34" charset="0"/>
              <a:buChar char="•"/>
            </a:pPr>
            <a:r>
              <a:rPr lang="en-GB" dirty="0"/>
              <a:t>Research the impact of the Residential Development and Social Housing business model on the recruitment and training of craft apprentices. This includes the development of a curriculum matrix and inclusion-based pathways to increase pipeline of construction workers to progress through skill levels.  </a:t>
            </a:r>
          </a:p>
          <a:p>
            <a:pPr marL="342900" lvl="0" indent="-342900">
              <a:buFont typeface="Arial" panose="020B0604020202020204" pitchFamily="34" charset="0"/>
              <a:buChar char="•"/>
            </a:pPr>
            <a:r>
              <a:rPr lang="en-GB" dirty="0"/>
              <a:t>Work with employers to develop work placement opportunities for East Midlands students across all levels. This includes working with Nottingham Trent University  to support their procurement project</a:t>
            </a:r>
          </a:p>
          <a:p>
            <a:pPr marL="342900" lvl="0" indent="-342900">
              <a:buFont typeface="Arial" panose="020B0604020202020204" pitchFamily="34" charset="0"/>
              <a:buChar char="•"/>
            </a:pPr>
            <a:r>
              <a:rPr lang="en-GB" dirty="0"/>
              <a:t>Engage SMEs in targeted modular development opportunities to increase skill levels supported by the development of a digital knowledge resource hub. </a:t>
            </a:r>
          </a:p>
          <a:p>
            <a:pPr marL="342900" lvl="0" indent="-342900">
              <a:buFont typeface="Arial" panose="020B0604020202020204" pitchFamily="34" charset="0"/>
              <a:buChar char="•"/>
            </a:pPr>
            <a:r>
              <a:rPr lang="en-GB" dirty="0"/>
              <a:t>Work with employers to enable the securing of capital to increase training capacity.</a:t>
            </a:r>
          </a:p>
          <a:p>
            <a:pPr marL="342900" lvl="0" indent="-342900">
              <a:buFont typeface="Arial" panose="020B0604020202020204" pitchFamily="34" charset="0"/>
              <a:buChar char="•"/>
            </a:pPr>
            <a:endParaRPr lang="en-GB" dirty="0"/>
          </a:p>
        </p:txBody>
      </p:sp>
    </p:spTree>
    <p:extLst>
      <p:ext uri="{BB962C8B-B14F-4D97-AF65-F5344CB8AC3E}">
        <p14:creationId xmlns:p14="http://schemas.microsoft.com/office/powerpoint/2010/main" val="10710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EDD62-FABE-749F-55B0-0E32A899E4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B2D1CA-EB71-D5E8-6DB3-33F3D3F2F33E}"/>
              </a:ext>
            </a:extLst>
          </p:cNvPr>
          <p:cNvSpPr>
            <a:spLocks noGrp="1"/>
          </p:cNvSpPr>
          <p:nvPr>
            <p:ph type="body" sz="quarter" idx="10"/>
          </p:nvPr>
        </p:nvSpPr>
        <p:spPr/>
        <p:txBody>
          <a:bodyPr/>
          <a:lstStyle/>
          <a:p>
            <a:r>
              <a:rPr lang="en-GB" dirty="0"/>
              <a:t>East Midlands CTEC </a:t>
            </a:r>
          </a:p>
        </p:txBody>
      </p:sp>
      <p:sp>
        <p:nvSpPr>
          <p:cNvPr id="3" name="Text Placeholder 2">
            <a:extLst>
              <a:ext uri="{FF2B5EF4-FFF2-40B4-BE49-F238E27FC236}">
                <a16:creationId xmlns:a16="http://schemas.microsoft.com/office/drawing/2014/main" id="{10AA65CA-AAC6-F72F-0656-23FA5D943933}"/>
              </a:ext>
            </a:extLst>
          </p:cNvPr>
          <p:cNvSpPr>
            <a:spLocks noGrp="1"/>
          </p:cNvSpPr>
          <p:nvPr>
            <p:ph type="body" sz="quarter" idx="11"/>
          </p:nvPr>
        </p:nvSpPr>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CD3F0B41-3EE4-1F79-4A1E-774B9C161454}"/>
              </a:ext>
            </a:extLst>
          </p:cNvPr>
          <p:cNvSpPr>
            <a:spLocks noGrp="1"/>
          </p:cNvSpPr>
          <p:nvPr>
            <p:ph type="body" idx="1"/>
          </p:nvPr>
        </p:nvSpPr>
        <p:spPr>
          <a:xfrm>
            <a:off x="384000" y="1321849"/>
            <a:ext cx="11367733" cy="5135097"/>
          </a:xfrm>
        </p:spPr>
        <p:txBody>
          <a:bodyPr/>
          <a:lstStyle/>
          <a:p>
            <a:pPr lvl="0"/>
            <a:r>
              <a:rPr lang="en-GB" b="1" dirty="0"/>
              <a:t>Support high quality teaching practice and curricula </a:t>
            </a:r>
          </a:p>
          <a:p>
            <a:pPr marL="342900" lvl="0" indent="-342900">
              <a:buFont typeface="Arial" panose="020B0604020202020204" pitchFamily="34" charset="0"/>
              <a:buChar char="•"/>
            </a:pPr>
            <a:r>
              <a:rPr lang="en-GB" dirty="0"/>
              <a:t>Develop employer informed specialist CPD, delivered through in person events and on demand through the ‘Learning Library’ (a digital CPD platform).</a:t>
            </a:r>
          </a:p>
          <a:p>
            <a:pPr marL="342900" indent="-342900">
              <a:buFont typeface="Arial" panose="020B0604020202020204" pitchFamily="34" charset="0"/>
              <a:buChar char="•"/>
            </a:pPr>
            <a:r>
              <a:rPr lang="en-GB" dirty="0"/>
              <a:t>Run Communities of Practices aimed at mentoring new teachers, a refresh and invigorate plan for existing teachers and further employer led professional development.</a:t>
            </a:r>
          </a:p>
          <a:p>
            <a:pPr marL="342900" lvl="0" indent="-342900">
              <a:buFont typeface="Arial" panose="020B0604020202020204" pitchFamily="34" charset="0"/>
              <a:buChar char="•"/>
            </a:pPr>
            <a:r>
              <a:rPr lang="en-GB" dirty="0"/>
              <a:t>Establish and implement a continuously improving course materials and curricula process based on employer feedback and advances in the construction sector.</a:t>
            </a:r>
          </a:p>
          <a:p>
            <a:pPr marL="342900" lvl="0" indent="-342900">
              <a:buFont typeface="Arial" panose="020B0604020202020204" pitchFamily="34" charset="0"/>
              <a:buChar char="•"/>
            </a:pPr>
            <a:r>
              <a:rPr lang="en-GB" dirty="0"/>
              <a:t>Establish and implement a process to share and help embed curricula and course materials with partner providers (spokes) across the CTEC region.</a:t>
            </a:r>
          </a:p>
          <a:p>
            <a:pPr marL="342900" indent="-342900">
              <a:buFont typeface="Arial" panose="020B0604020202020204" pitchFamily="34" charset="0"/>
              <a:buChar char="•"/>
            </a:pPr>
            <a:r>
              <a:rPr lang="en-GB" dirty="0"/>
              <a:t>Develop a skills curriculum aimed to raise standards in technical and vocational education, including through competition (with WorldSkills UK) and identifying best practice. </a:t>
            </a:r>
          </a:p>
          <a:p>
            <a:pPr marL="342900" indent="-342900">
              <a:buFont typeface="Arial" panose="020B0604020202020204" pitchFamily="34" charset="0"/>
              <a:buChar char="•"/>
            </a:pPr>
            <a:r>
              <a:rPr lang="en-GB" dirty="0"/>
              <a:t>Establish ‘train the trainer’ models to share and scale effective, evidence based professional development for teachers in a cost-effective way. </a:t>
            </a:r>
          </a:p>
          <a:p>
            <a:endParaRPr lang="en-GB" dirty="0"/>
          </a:p>
          <a:p>
            <a:endParaRPr lang="en-GB" dirty="0"/>
          </a:p>
          <a:p>
            <a:endParaRPr lang="en-GB" dirty="0"/>
          </a:p>
          <a:p>
            <a:pPr lvl="0"/>
            <a:endParaRPr lang="en-GB" dirty="0"/>
          </a:p>
        </p:txBody>
      </p:sp>
    </p:spTree>
    <p:extLst>
      <p:ext uri="{BB962C8B-B14F-4D97-AF65-F5344CB8AC3E}">
        <p14:creationId xmlns:p14="http://schemas.microsoft.com/office/powerpoint/2010/main" val="294004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C62E1-C5F5-80CD-46F8-AAA98913BB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00BFED-40DC-1E48-2E13-66627F5465A2}"/>
              </a:ext>
            </a:extLst>
          </p:cNvPr>
          <p:cNvSpPr>
            <a:spLocks noGrp="1"/>
          </p:cNvSpPr>
          <p:nvPr>
            <p:ph type="body" sz="quarter" idx="10"/>
          </p:nvPr>
        </p:nvSpPr>
        <p:spPr/>
        <p:txBody>
          <a:bodyPr/>
          <a:lstStyle/>
          <a:p>
            <a:r>
              <a:rPr lang="en-GB" dirty="0"/>
              <a:t>East Midlands CTEC </a:t>
            </a:r>
          </a:p>
        </p:txBody>
      </p:sp>
      <p:sp>
        <p:nvSpPr>
          <p:cNvPr id="3" name="Text Placeholder 2">
            <a:extLst>
              <a:ext uri="{FF2B5EF4-FFF2-40B4-BE49-F238E27FC236}">
                <a16:creationId xmlns:a16="http://schemas.microsoft.com/office/drawing/2014/main" id="{22CF7B94-A63D-DD59-396D-BB37A0CB29C7}"/>
              </a:ext>
            </a:extLst>
          </p:cNvPr>
          <p:cNvSpPr>
            <a:spLocks noGrp="1"/>
          </p:cNvSpPr>
          <p:nvPr>
            <p:ph type="body" sz="quarter" idx="11"/>
          </p:nvPr>
        </p:nvSpPr>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05B1F759-3E8C-B501-E07F-6A3D4BBE8391}"/>
              </a:ext>
            </a:extLst>
          </p:cNvPr>
          <p:cNvSpPr>
            <a:spLocks noGrp="1"/>
          </p:cNvSpPr>
          <p:nvPr>
            <p:ph type="body" idx="1"/>
          </p:nvPr>
        </p:nvSpPr>
        <p:spPr>
          <a:xfrm>
            <a:off x="384000" y="1321850"/>
            <a:ext cx="11367733" cy="4214300"/>
          </a:xfrm>
        </p:spPr>
        <p:txBody>
          <a:bodyPr/>
          <a:lstStyle/>
          <a:p>
            <a:r>
              <a:rPr lang="en-GB" b="1" dirty="0"/>
              <a:t>Promote clear pathways for learners</a:t>
            </a:r>
          </a:p>
          <a:p>
            <a:pPr marL="342900" indent="-342900">
              <a:buFont typeface="Arial" panose="020B0604020202020204" pitchFamily="34" charset="0"/>
              <a:buChar char="•"/>
            </a:pPr>
            <a:r>
              <a:rPr lang="en-GB" dirty="0"/>
              <a:t>Identify, document and display further, higher education and career pathways in construction for the EM region, with a focus on establishing relationships with higher education partners and social mobility aimed to engage NEET learners.</a:t>
            </a:r>
          </a:p>
          <a:p>
            <a:pPr marL="342900" indent="-342900">
              <a:buFont typeface="Arial" panose="020B0604020202020204" pitchFamily="34" charset="0"/>
              <a:buChar char="•"/>
            </a:pPr>
            <a:r>
              <a:rPr lang="en-GB" dirty="0"/>
              <a:t>Develop, in partnership with </a:t>
            </a:r>
            <a:r>
              <a:rPr lang="en-GB" dirty="0" err="1"/>
              <a:t>EMIoT</a:t>
            </a:r>
            <a:r>
              <a:rPr lang="en-GB" dirty="0"/>
              <a:t>, a modular HE level construction curriculum based on HTQ and micro-credentials.</a:t>
            </a:r>
          </a:p>
          <a:p>
            <a:endParaRPr lang="en-GB" dirty="0"/>
          </a:p>
          <a:p>
            <a:endParaRPr lang="en-GB" dirty="0"/>
          </a:p>
          <a:p>
            <a:endParaRPr lang="en-GB" dirty="0"/>
          </a:p>
          <a:p>
            <a:pPr lvl="0"/>
            <a:endParaRPr lang="en-GB" dirty="0"/>
          </a:p>
          <a:p>
            <a:endParaRPr lang="en-GB" b="1" dirty="0"/>
          </a:p>
          <a:p>
            <a:pPr lvl="0"/>
            <a:endParaRPr lang="en-GB" dirty="0"/>
          </a:p>
          <a:p>
            <a:endParaRPr lang="en-GB" dirty="0"/>
          </a:p>
        </p:txBody>
      </p:sp>
    </p:spTree>
    <p:extLst>
      <p:ext uri="{BB962C8B-B14F-4D97-AF65-F5344CB8AC3E}">
        <p14:creationId xmlns:p14="http://schemas.microsoft.com/office/powerpoint/2010/main" val="3216840177"/>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bbc0059-14b4-452c-b118-fe6a575b3801}" enabled="0" method="" siteId="{bbbc0059-14b4-452c-b118-fe6a575b3801}" removed="1"/>
</clbl:labelList>
</file>

<file path=docProps/app.xml><?xml version="1.0" encoding="utf-8"?>
<Properties xmlns="http://schemas.openxmlformats.org/officeDocument/2006/extended-properties" xmlns:vt="http://schemas.openxmlformats.org/officeDocument/2006/docPropsVTypes">
  <Template>Office Theme</Template>
  <TotalTime>3195</TotalTime>
  <Words>480</Words>
  <Application>Microsoft Office PowerPoint</Application>
  <PresentationFormat>Widescreen</PresentationFormat>
  <Paragraphs>35</Paragraphs>
  <Slides>5</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Arial</vt:lpstr>
      <vt:lpstr>Arial Black</vt:lpstr>
      <vt:lpstr>Arial Narrow</vt:lpstr>
      <vt:lpstr>Calibri</vt:lpstr>
      <vt:lpstr>1_Office Theme</vt:lpstr>
      <vt:lpstr>5_Office Theme</vt:lpstr>
      <vt:lpstr>7_Office Theme</vt:lpstr>
      <vt:lpstr>Office 2013 - 2022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first last</dc:creator>
  <cp:lastModifiedBy>Fleur Dewar</cp:lastModifiedBy>
  <cp:revision>44</cp:revision>
  <dcterms:created xsi:type="dcterms:W3CDTF">2021-11-23T16:09:07Z</dcterms:created>
  <dcterms:modified xsi:type="dcterms:W3CDTF">2026-07-10T13:13:12Z</dcterms:modified>
</cp:coreProperties>
</file>