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4"/>
  </p:sldMasterIdLst>
  <p:notesMasterIdLst>
    <p:notesMasterId r:id="rId9"/>
  </p:notesMasterIdLst>
  <p:sldIdLst>
    <p:sldId id="258" r:id="rId5"/>
    <p:sldId id="259" r:id="rId6"/>
    <p:sldId id="260"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2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B7019E-AC20-C816-209F-94C4690A8EC6}" v="60" dt="2026-07-10T09:58:42.266"/>
    <p1510:client id="{0C41AA30-E5A7-28F9-F43C-37DB161C46F4}" v="8" dt="2026-07-10T08:44:00.389"/>
    <p1510:client id="{4188C4EF-5CBE-483B-B20B-EA1072471365}" v="5" dt="2026-07-08T16:10:06.483"/>
    <p1510:client id="{66276D63-CCA8-C709-398B-2FDE5ED7F2C6}" v="38" dt="2026-07-09T13:43:24.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699CF1-97E4-0E45-9F79-9E7C6A1D0382}" type="datetimeFigureOut">
              <a:rPr lang="en-US" smtClean="0"/>
              <a:t>7/10/2026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B5B52D-E104-BA44-BDA2-6D79EF118430}" type="slidenum">
              <a:rPr lang="en-US" smtClean="0"/>
              <a:t>‹#›</a:t>
            </a:fld>
            <a:endParaRPr lang="en-US"/>
          </a:p>
        </p:txBody>
      </p:sp>
    </p:spTree>
    <p:extLst>
      <p:ext uri="{BB962C8B-B14F-4D97-AF65-F5344CB8AC3E}">
        <p14:creationId xmlns:p14="http://schemas.microsoft.com/office/powerpoint/2010/main" val="2510445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4482A-6CAF-9325-99CB-0B53650E3DFF}"/>
              </a:ext>
            </a:extLst>
          </p:cNvPr>
          <p:cNvSpPr>
            <a:spLocks noGrp="1"/>
          </p:cNvSpPr>
          <p:nvPr>
            <p:ph type="ctrTitle"/>
          </p:nvPr>
        </p:nvSpPr>
        <p:spPr>
          <a:xfrm>
            <a:off x="1524000" y="4620989"/>
            <a:ext cx="9144000" cy="619806"/>
          </a:xfrm>
        </p:spPr>
        <p:txBody>
          <a:bodyPr anchor="b"/>
          <a:lstStyle>
            <a:lvl1pPr algn="ctr">
              <a:defRPr sz="4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9C80C025-5FD3-BA6C-C53D-DC08DF67AC7D}"/>
              </a:ext>
            </a:extLst>
          </p:cNvPr>
          <p:cNvSpPr>
            <a:spLocks noGrp="1"/>
          </p:cNvSpPr>
          <p:nvPr>
            <p:ph type="subTitle" idx="1"/>
          </p:nvPr>
        </p:nvSpPr>
        <p:spPr>
          <a:xfrm>
            <a:off x="1524000" y="5332870"/>
            <a:ext cx="9144000" cy="496433"/>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30F25E9-FB08-E9E9-AE57-81E1F5BA5B9F}"/>
              </a:ext>
            </a:extLst>
          </p:cNvPr>
          <p:cNvSpPr>
            <a:spLocks noGrp="1"/>
          </p:cNvSpPr>
          <p:nvPr>
            <p:ph type="dt" sz="half" idx="10"/>
          </p:nvPr>
        </p:nvSpPr>
        <p:spPr/>
        <p:txBody>
          <a:bodyPr/>
          <a:lstStyle/>
          <a:p>
            <a:fld id="{66208E99-8039-A44D-8AA5-66DD37FCAF31}" type="datetimeFigureOut">
              <a:rPr lang="en-US" smtClean="0"/>
              <a:t>7/10/2026</a:t>
            </a:fld>
            <a:endParaRPr lang="en-US"/>
          </a:p>
        </p:txBody>
      </p:sp>
      <p:sp>
        <p:nvSpPr>
          <p:cNvPr id="5" name="Footer Placeholder 4">
            <a:extLst>
              <a:ext uri="{FF2B5EF4-FFF2-40B4-BE49-F238E27FC236}">
                <a16:creationId xmlns:a16="http://schemas.microsoft.com/office/drawing/2014/main" id="{5DE54B58-88F9-E34E-C8F6-E59BBCE9D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84B173-D053-78A6-589C-089DE69612A9}"/>
              </a:ext>
            </a:extLst>
          </p:cNvPr>
          <p:cNvSpPr>
            <a:spLocks noGrp="1"/>
          </p:cNvSpPr>
          <p:nvPr>
            <p:ph type="sldNum" sz="quarter" idx="12"/>
          </p:nvPr>
        </p:nvSpPr>
        <p:spPr/>
        <p:txBody>
          <a:bodyPr/>
          <a:lstStyle/>
          <a:p>
            <a:fld id="{0687ACAC-853D-104A-BE52-6DCA6AC301F3}" type="slidenum">
              <a:rPr lang="en-US" smtClean="0"/>
              <a:t>‹#›</a:t>
            </a:fld>
            <a:endParaRPr lang="en-US"/>
          </a:p>
        </p:txBody>
      </p:sp>
    </p:spTree>
    <p:extLst>
      <p:ext uri="{BB962C8B-B14F-4D97-AF65-F5344CB8AC3E}">
        <p14:creationId xmlns:p14="http://schemas.microsoft.com/office/powerpoint/2010/main" val="386142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DDE11-99DA-6332-33C0-1AB96E6C1CE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23DA6A8-17B7-922C-D6EA-ECBEF9776F3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EB71CF-B71C-8034-4CD4-5F81774A43D3}"/>
              </a:ext>
            </a:extLst>
          </p:cNvPr>
          <p:cNvSpPr>
            <a:spLocks noGrp="1"/>
          </p:cNvSpPr>
          <p:nvPr>
            <p:ph type="dt" sz="half" idx="10"/>
          </p:nvPr>
        </p:nvSpPr>
        <p:spPr/>
        <p:txBody>
          <a:bodyPr/>
          <a:lstStyle/>
          <a:p>
            <a:fld id="{66208E99-8039-A44D-8AA5-66DD37FCAF31}" type="datetimeFigureOut">
              <a:rPr lang="en-US" smtClean="0"/>
              <a:t>7/10/2026</a:t>
            </a:fld>
            <a:endParaRPr lang="en-US"/>
          </a:p>
        </p:txBody>
      </p:sp>
      <p:sp>
        <p:nvSpPr>
          <p:cNvPr id="5" name="Footer Placeholder 4">
            <a:extLst>
              <a:ext uri="{FF2B5EF4-FFF2-40B4-BE49-F238E27FC236}">
                <a16:creationId xmlns:a16="http://schemas.microsoft.com/office/drawing/2014/main" id="{1403408D-01D7-39F5-3764-B33B1CD372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39011F-0112-EECA-97B9-1D506746F305}"/>
              </a:ext>
            </a:extLst>
          </p:cNvPr>
          <p:cNvSpPr>
            <a:spLocks noGrp="1"/>
          </p:cNvSpPr>
          <p:nvPr>
            <p:ph type="sldNum" sz="quarter" idx="12"/>
          </p:nvPr>
        </p:nvSpPr>
        <p:spPr/>
        <p:txBody>
          <a:bodyPr/>
          <a:lstStyle/>
          <a:p>
            <a:fld id="{0687ACAC-853D-104A-BE52-6DCA6AC301F3}" type="slidenum">
              <a:rPr lang="en-US" smtClean="0"/>
              <a:t>‹#›</a:t>
            </a:fld>
            <a:endParaRPr lang="en-US"/>
          </a:p>
        </p:txBody>
      </p:sp>
    </p:spTree>
    <p:extLst>
      <p:ext uri="{BB962C8B-B14F-4D97-AF65-F5344CB8AC3E}">
        <p14:creationId xmlns:p14="http://schemas.microsoft.com/office/powerpoint/2010/main" val="169523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0925ED-D72E-10BC-E55C-E8110D55AA8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C5959B3-8002-7873-874D-4C706290747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988D582-EF8C-56E1-44EC-E1C1331E8952}"/>
              </a:ext>
            </a:extLst>
          </p:cNvPr>
          <p:cNvSpPr>
            <a:spLocks noGrp="1"/>
          </p:cNvSpPr>
          <p:nvPr>
            <p:ph type="dt" sz="half" idx="10"/>
          </p:nvPr>
        </p:nvSpPr>
        <p:spPr/>
        <p:txBody>
          <a:bodyPr/>
          <a:lstStyle/>
          <a:p>
            <a:fld id="{66208E99-8039-A44D-8AA5-66DD37FCAF31}" type="datetimeFigureOut">
              <a:rPr lang="en-US" smtClean="0"/>
              <a:t>7/10/2026</a:t>
            </a:fld>
            <a:endParaRPr lang="en-US"/>
          </a:p>
        </p:txBody>
      </p:sp>
      <p:sp>
        <p:nvSpPr>
          <p:cNvPr id="5" name="Footer Placeholder 4">
            <a:extLst>
              <a:ext uri="{FF2B5EF4-FFF2-40B4-BE49-F238E27FC236}">
                <a16:creationId xmlns:a16="http://schemas.microsoft.com/office/drawing/2014/main" id="{05231BC8-79DB-649E-9323-F7CEEA982B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9A509D-5FC8-C5FF-1ACE-5996B3F9D71B}"/>
              </a:ext>
            </a:extLst>
          </p:cNvPr>
          <p:cNvSpPr>
            <a:spLocks noGrp="1"/>
          </p:cNvSpPr>
          <p:nvPr>
            <p:ph type="sldNum" sz="quarter" idx="12"/>
          </p:nvPr>
        </p:nvSpPr>
        <p:spPr/>
        <p:txBody>
          <a:bodyPr/>
          <a:lstStyle/>
          <a:p>
            <a:fld id="{0687ACAC-853D-104A-BE52-6DCA6AC301F3}" type="slidenum">
              <a:rPr lang="en-US" smtClean="0"/>
              <a:t>‹#›</a:t>
            </a:fld>
            <a:endParaRPr lang="en-US"/>
          </a:p>
        </p:txBody>
      </p:sp>
    </p:spTree>
    <p:extLst>
      <p:ext uri="{BB962C8B-B14F-4D97-AF65-F5344CB8AC3E}">
        <p14:creationId xmlns:p14="http://schemas.microsoft.com/office/powerpoint/2010/main" val="276925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EE147-FE4B-D813-8E6B-2D200F29784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A7A1BE0-F487-3306-3918-286CDBBE13A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621820A-4F1A-C3E4-7CBC-D2962BFE59F3}"/>
              </a:ext>
            </a:extLst>
          </p:cNvPr>
          <p:cNvSpPr>
            <a:spLocks noGrp="1"/>
          </p:cNvSpPr>
          <p:nvPr>
            <p:ph type="dt" sz="half" idx="10"/>
          </p:nvPr>
        </p:nvSpPr>
        <p:spPr/>
        <p:txBody>
          <a:bodyPr/>
          <a:lstStyle/>
          <a:p>
            <a:fld id="{66208E99-8039-A44D-8AA5-66DD37FCAF31}" type="datetimeFigureOut">
              <a:rPr lang="en-US" smtClean="0"/>
              <a:t>7/10/2026</a:t>
            </a:fld>
            <a:endParaRPr lang="en-US"/>
          </a:p>
        </p:txBody>
      </p:sp>
      <p:sp>
        <p:nvSpPr>
          <p:cNvPr id="5" name="Footer Placeholder 4">
            <a:extLst>
              <a:ext uri="{FF2B5EF4-FFF2-40B4-BE49-F238E27FC236}">
                <a16:creationId xmlns:a16="http://schemas.microsoft.com/office/drawing/2014/main" id="{D498B98B-348A-0DF8-455B-422BADCCD5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874AA6-5ADC-C428-7A3A-637EE7EF71A3}"/>
              </a:ext>
            </a:extLst>
          </p:cNvPr>
          <p:cNvSpPr>
            <a:spLocks noGrp="1"/>
          </p:cNvSpPr>
          <p:nvPr>
            <p:ph type="sldNum" sz="quarter" idx="12"/>
          </p:nvPr>
        </p:nvSpPr>
        <p:spPr/>
        <p:txBody>
          <a:bodyPr/>
          <a:lstStyle/>
          <a:p>
            <a:fld id="{0687ACAC-853D-104A-BE52-6DCA6AC301F3}" type="slidenum">
              <a:rPr lang="en-US" smtClean="0"/>
              <a:t>‹#›</a:t>
            </a:fld>
            <a:endParaRPr lang="en-US"/>
          </a:p>
        </p:txBody>
      </p:sp>
    </p:spTree>
    <p:extLst>
      <p:ext uri="{BB962C8B-B14F-4D97-AF65-F5344CB8AC3E}">
        <p14:creationId xmlns:p14="http://schemas.microsoft.com/office/powerpoint/2010/main" val="3733345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B0012-68BF-8A7C-4213-95EF16C6FDB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A85F155-C4F3-B02B-654A-665FFB12FA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CDCC013-3A2D-0836-7BF0-67CA4D914146}"/>
              </a:ext>
            </a:extLst>
          </p:cNvPr>
          <p:cNvSpPr>
            <a:spLocks noGrp="1"/>
          </p:cNvSpPr>
          <p:nvPr>
            <p:ph type="dt" sz="half" idx="10"/>
          </p:nvPr>
        </p:nvSpPr>
        <p:spPr/>
        <p:txBody>
          <a:bodyPr/>
          <a:lstStyle/>
          <a:p>
            <a:fld id="{66208E99-8039-A44D-8AA5-66DD37FCAF31}" type="datetimeFigureOut">
              <a:rPr lang="en-US" smtClean="0"/>
              <a:t>7/10/2026</a:t>
            </a:fld>
            <a:endParaRPr lang="en-US"/>
          </a:p>
        </p:txBody>
      </p:sp>
      <p:sp>
        <p:nvSpPr>
          <p:cNvPr id="5" name="Footer Placeholder 4">
            <a:extLst>
              <a:ext uri="{FF2B5EF4-FFF2-40B4-BE49-F238E27FC236}">
                <a16:creationId xmlns:a16="http://schemas.microsoft.com/office/drawing/2014/main" id="{4871F007-D5C6-A92E-5FDD-A4B8B09251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4CC25C-7ADD-16A7-C4FD-EFAC90CE3E97}"/>
              </a:ext>
            </a:extLst>
          </p:cNvPr>
          <p:cNvSpPr>
            <a:spLocks noGrp="1"/>
          </p:cNvSpPr>
          <p:nvPr>
            <p:ph type="sldNum" sz="quarter" idx="12"/>
          </p:nvPr>
        </p:nvSpPr>
        <p:spPr/>
        <p:txBody>
          <a:bodyPr/>
          <a:lstStyle/>
          <a:p>
            <a:fld id="{0687ACAC-853D-104A-BE52-6DCA6AC301F3}" type="slidenum">
              <a:rPr lang="en-US" smtClean="0"/>
              <a:t>‹#›</a:t>
            </a:fld>
            <a:endParaRPr lang="en-US"/>
          </a:p>
        </p:txBody>
      </p:sp>
    </p:spTree>
    <p:extLst>
      <p:ext uri="{BB962C8B-B14F-4D97-AF65-F5344CB8AC3E}">
        <p14:creationId xmlns:p14="http://schemas.microsoft.com/office/powerpoint/2010/main" val="626203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00519-9208-8DBC-7912-510C234ADE0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6C8586-A495-3674-1DDA-C04DDCF60DC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06B2A00-AE93-8EF8-9A1C-A7B5BCC1CA6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7429081-DE5A-4619-0702-12F3DEF7F4FA}"/>
              </a:ext>
            </a:extLst>
          </p:cNvPr>
          <p:cNvSpPr>
            <a:spLocks noGrp="1"/>
          </p:cNvSpPr>
          <p:nvPr>
            <p:ph type="dt" sz="half" idx="10"/>
          </p:nvPr>
        </p:nvSpPr>
        <p:spPr/>
        <p:txBody>
          <a:bodyPr/>
          <a:lstStyle/>
          <a:p>
            <a:fld id="{66208E99-8039-A44D-8AA5-66DD37FCAF31}" type="datetimeFigureOut">
              <a:rPr lang="en-US" smtClean="0"/>
              <a:t>7/10/2026</a:t>
            </a:fld>
            <a:endParaRPr lang="en-US"/>
          </a:p>
        </p:txBody>
      </p:sp>
      <p:sp>
        <p:nvSpPr>
          <p:cNvPr id="6" name="Footer Placeholder 5">
            <a:extLst>
              <a:ext uri="{FF2B5EF4-FFF2-40B4-BE49-F238E27FC236}">
                <a16:creationId xmlns:a16="http://schemas.microsoft.com/office/drawing/2014/main" id="{1A670C64-9DA1-A864-FA77-BFE93B9BF6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480675-E30D-75F4-12D7-9A11E1497F5A}"/>
              </a:ext>
            </a:extLst>
          </p:cNvPr>
          <p:cNvSpPr>
            <a:spLocks noGrp="1"/>
          </p:cNvSpPr>
          <p:nvPr>
            <p:ph type="sldNum" sz="quarter" idx="12"/>
          </p:nvPr>
        </p:nvSpPr>
        <p:spPr/>
        <p:txBody>
          <a:bodyPr/>
          <a:lstStyle/>
          <a:p>
            <a:fld id="{0687ACAC-853D-104A-BE52-6DCA6AC301F3}" type="slidenum">
              <a:rPr lang="en-US" smtClean="0"/>
              <a:t>‹#›</a:t>
            </a:fld>
            <a:endParaRPr lang="en-US"/>
          </a:p>
        </p:txBody>
      </p:sp>
    </p:spTree>
    <p:extLst>
      <p:ext uri="{BB962C8B-B14F-4D97-AF65-F5344CB8AC3E}">
        <p14:creationId xmlns:p14="http://schemas.microsoft.com/office/powerpoint/2010/main" val="1322214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18CAA-D6DB-BF9A-9B81-DFB708FCE69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EE3D22E-6DF9-BD78-53F9-AAD57CE7BD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607F869-8C30-448D-D84B-7C5561679A1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536A795-7AB2-A7DF-B210-B39A11D3CC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25018E2-499C-097A-C7FB-F1D53827203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EBD2579-3D98-A60A-2335-C0665A5AD289}"/>
              </a:ext>
            </a:extLst>
          </p:cNvPr>
          <p:cNvSpPr>
            <a:spLocks noGrp="1"/>
          </p:cNvSpPr>
          <p:nvPr>
            <p:ph type="dt" sz="half" idx="10"/>
          </p:nvPr>
        </p:nvSpPr>
        <p:spPr/>
        <p:txBody>
          <a:bodyPr/>
          <a:lstStyle/>
          <a:p>
            <a:fld id="{66208E99-8039-A44D-8AA5-66DD37FCAF31}" type="datetimeFigureOut">
              <a:rPr lang="en-US" smtClean="0"/>
              <a:t>7/10/2026</a:t>
            </a:fld>
            <a:endParaRPr lang="en-US"/>
          </a:p>
        </p:txBody>
      </p:sp>
      <p:sp>
        <p:nvSpPr>
          <p:cNvPr id="8" name="Footer Placeholder 7">
            <a:extLst>
              <a:ext uri="{FF2B5EF4-FFF2-40B4-BE49-F238E27FC236}">
                <a16:creationId xmlns:a16="http://schemas.microsoft.com/office/drawing/2014/main" id="{F0052DFA-8D90-2D13-E5A9-96FB676A27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5D86C72-1365-26DC-5CB4-ACD5ADF7B42B}"/>
              </a:ext>
            </a:extLst>
          </p:cNvPr>
          <p:cNvSpPr>
            <a:spLocks noGrp="1"/>
          </p:cNvSpPr>
          <p:nvPr>
            <p:ph type="sldNum" sz="quarter" idx="12"/>
          </p:nvPr>
        </p:nvSpPr>
        <p:spPr/>
        <p:txBody>
          <a:bodyPr/>
          <a:lstStyle/>
          <a:p>
            <a:fld id="{0687ACAC-853D-104A-BE52-6DCA6AC301F3}" type="slidenum">
              <a:rPr lang="en-US" smtClean="0"/>
              <a:t>‹#›</a:t>
            </a:fld>
            <a:endParaRPr lang="en-US"/>
          </a:p>
        </p:txBody>
      </p:sp>
    </p:spTree>
    <p:extLst>
      <p:ext uri="{BB962C8B-B14F-4D97-AF65-F5344CB8AC3E}">
        <p14:creationId xmlns:p14="http://schemas.microsoft.com/office/powerpoint/2010/main" val="4124837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A01E4-221F-4030-CA9F-0C3C84979E2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1AF9AEB-CB41-5240-F249-7DAE648430BF}"/>
              </a:ext>
            </a:extLst>
          </p:cNvPr>
          <p:cNvSpPr>
            <a:spLocks noGrp="1"/>
          </p:cNvSpPr>
          <p:nvPr>
            <p:ph type="dt" sz="half" idx="10"/>
          </p:nvPr>
        </p:nvSpPr>
        <p:spPr/>
        <p:txBody>
          <a:bodyPr/>
          <a:lstStyle/>
          <a:p>
            <a:fld id="{66208E99-8039-A44D-8AA5-66DD37FCAF31}" type="datetimeFigureOut">
              <a:rPr lang="en-US" smtClean="0"/>
              <a:t>7/10/2026</a:t>
            </a:fld>
            <a:endParaRPr lang="en-US"/>
          </a:p>
        </p:txBody>
      </p:sp>
      <p:sp>
        <p:nvSpPr>
          <p:cNvPr id="4" name="Footer Placeholder 3">
            <a:extLst>
              <a:ext uri="{FF2B5EF4-FFF2-40B4-BE49-F238E27FC236}">
                <a16:creationId xmlns:a16="http://schemas.microsoft.com/office/drawing/2014/main" id="{D296DD72-0FFD-6A6C-F4D0-310673670B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85CEFF-4787-3998-43B0-DC89240706AA}"/>
              </a:ext>
            </a:extLst>
          </p:cNvPr>
          <p:cNvSpPr>
            <a:spLocks noGrp="1"/>
          </p:cNvSpPr>
          <p:nvPr>
            <p:ph type="sldNum" sz="quarter" idx="12"/>
          </p:nvPr>
        </p:nvSpPr>
        <p:spPr/>
        <p:txBody>
          <a:bodyPr/>
          <a:lstStyle/>
          <a:p>
            <a:fld id="{0687ACAC-853D-104A-BE52-6DCA6AC301F3}" type="slidenum">
              <a:rPr lang="en-US" smtClean="0"/>
              <a:t>‹#›</a:t>
            </a:fld>
            <a:endParaRPr lang="en-US"/>
          </a:p>
        </p:txBody>
      </p:sp>
    </p:spTree>
    <p:extLst>
      <p:ext uri="{BB962C8B-B14F-4D97-AF65-F5344CB8AC3E}">
        <p14:creationId xmlns:p14="http://schemas.microsoft.com/office/powerpoint/2010/main" val="293690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30ED63-FC8B-966F-2FDF-E0C43C1DF4C6}"/>
              </a:ext>
            </a:extLst>
          </p:cNvPr>
          <p:cNvSpPr>
            <a:spLocks noGrp="1"/>
          </p:cNvSpPr>
          <p:nvPr>
            <p:ph type="dt" sz="half" idx="10"/>
          </p:nvPr>
        </p:nvSpPr>
        <p:spPr/>
        <p:txBody>
          <a:bodyPr/>
          <a:lstStyle/>
          <a:p>
            <a:fld id="{66208E99-8039-A44D-8AA5-66DD37FCAF31}" type="datetimeFigureOut">
              <a:rPr lang="en-US" smtClean="0"/>
              <a:t>7/10/2026</a:t>
            </a:fld>
            <a:endParaRPr lang="en-US"/>
          </a:p>
        </p:txBody>
      </p:sp>
      <p:sp>
        <p:nvSpPr>
          <p:cNvPr id="3" name="Footer Placeholder 2">
            <a:extLst>
              <a:ext uri="{FF2B5EF4-FFF2-40B4-BE49-F238E27FC236}">
                <a16:creationId xmlns:a16="http://schemas.microsoft.com/office/drawing/2014/main" id="{712AB7BA-EB19-FBDD-05C9-A83B257F10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83C0120-FC2F-5EB5-5A71-B9BB86533E81}"/>
              </a:ext>
            </a:extLst>
          </p:cNvPr>
          <p:cNvSpPr>
            <a:spLocks noGrp="1"/>
          </p:cNvSpPr>
          <p:nvPr>
            <p:ph type="sldNum" sz="quarter" idx="12"/>
          </p:nvPr>
        </p:nvSpPr>
        <p:spPr/>
        <p:txBody>
          <a:bodyPr/>
          <a:lstStyle/>
          <a:p>
            <a:fld id="{0687ACAC-853D-104A-BE52-6DCA6AC301F3}" type="slidenum">
              <a:rPr lang="en-US" smtClean="0"/>
              <a:t>‹#›</a:t>
            </a:fld>
            <a:endParaRPr lang="en-US"/>
          </a:p>
        </p:txBody>
      </p:sp>
    </p:spTree>
    <p:extLst>
      <p:ext uri="{BB962C8B-B14F-4D97-AF65-F5344CB8AC3E}">
        <p14:creationId xmlns:p14="http://schemas.microsoft.com/office/powerpoint/2010/main" val="30895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DD94F-F72F-E021-3E3C-6D594C2B88E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A6753D8-6306-BD73-9FE7-A3A9832873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DF0D556-02A4-BDA7-8B3A-E0534435C9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88974EE-4C01-05F2-0020-D9657E7A1B20}"/>
              </a:ext>
            </a:extLst>
          </p:cNvPr>
          <p:cNvSpPr>
            <a:spLocks noGrp="1"/>
          </p:cNvSpPr>
          <p:nvPr>
            <p:ph type="dt" sz="half" idx="10"/>
          </p:nvPr>
        </p:nvSpPr>
        <p:spPr/>
        <p:txBody>
          <a:bodyPr/>
          <a:lstStyle/>
          <a:p>
            <a:fld id="{66208E99-8039-A44D-8AA5-66DD37FCAF31}" type="datetimeFigureOut">
              <a:rPr lang="en-US" smtClean="0"/>
              <a:t>7/10/2026</a:t>
            </a:fld>
            <a:endParaRPr lang="en-US"/>
          </a:p>
        </p:txBody>
      </p:sp>
      <p:sp>
        <p:nvSpPr>
          <p:cNvPr id="6" name="Footer Placeholder 5">
            <a:extLst>
              <a:ext uri="{FF2B5EF4-FFF2-40B4-BE49-F238E27FC236}">
                <a16:creationId xmlns:a16="http://schemas.microsoft.com/office/drawing/2014/main" id="{E13BC7A4-F8C4-E4EE-61C8-B481F8062B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DF0F3B-BE65-3485-BBA9-21234554BBA2}"/>
              </a:ext>
            </a:extLst>
          </p:cNvPr>
          <p:cNvSpPr>
            <a:spLocks noGrp="1"/>
          </p:cNvSpPr>
          <p:nvPr>
            <p:ph type="sldNum" sz="quarter" idx="12"/>
          </p:nvPr>
        </p:nvSpPr>
        <p:spPr/>
        <p:txBody>
          <a:bodyPr/>
          <a:lstStyle/>
          <a:p>
            <a:fld id="{0687ACAC-853D-104A-BE52-6DCA6AC301F3}" type="slidenum">
              <a:rPr lang="en-US" smtClean="0"/>
              <a:t>‹#›</a:t>
            </a:fld>
            <a:endParaRPr lang="en-US"/>
          </a:p>
        </p:txBody>
      </p:sp>
    </p:spTree>
    <p:extLst>
      <p:ext uri="{BB962C8B-B14F-4D97-AF65-F5344CB8AC3E}">
        <p14:creationId xmlns:p14="http://schemas.microsoft.com/office/powerpoint/2010/main" val="2096089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4ACC9-9651-567C-7788-E3122DC2BD1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2F22F88-8375-66FD-AA43-2525972ABD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a:extLst>
              <a:ext uri="{FF2B5EF4-FFF2-40B4-BE49-F238E27FC236}">
                <a16:creationId xmlns:a16="http://schemas.microsoft.com/office/drawing/2014/main" id="{804B4186-E366-1B2F-12B7-D77649699E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0339245-7F52-9E29-9859-CA0A26B09752}"/>
              </a:ext>
            </a:extLst>
          </p:cNvPr>
          <p:cNvSpPr>
            <a:spLocks noGrp="1"/>
          </p:cNvSpPr>
          <p:nvPr>
            <p:ph type="dt" sz="half" idx="10"/>
          </p:nvPr>
        </p:nvSpPr>
        <p:spPr/>
        <p:txBody>
          <a:bodyPr/>
          <a:lstStyle/>
          <a:p>
            <a:fld id="{66208E99-8039-A44D-8AA5-66DD37FCAF31}" type="datetimeFigureOut">
              <a:rPr lang="en-US" smtClean="0"/>
              <a:t>7/10/2026</a:t>
            </a:fld>
            <a:endParaRPr lang="en-US"/>
          </a:p>
        </p:txBody>
      </p:sp>
      <p:sp>
        <p:nvSpPr>
          <p:cNvPr id="6" name="Footer Placeholder 5">
            <a:extLst>
              <a:ext uri="{FF2B5EF4-FFF2-40B4-BE49-F238E27FC236}">
                <a16:creationId xmlns:a16="http://schemas.microsoft.com/office/drawing/2014/main" id="{B1993C4F-BD73-DF18-9FFE-FABBB8BE12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33A311-D6FC-2581-30A8-21FA0BDCF808}"/>
              </a:ext>
            </a:extLst>
          </p:cNvPr>
          <p:cNvSpPr>
            <a:spLocks noGrp="1"/>
          </p:cNvSpPr>
          <p:nvPr>
            <p:ph type="sldNum" sz="quarter" idx="12"/>
          </p:nvPr>
        </p:nvSpPr>
        <p:spPr/>
        <p:txBody>
          <a:bodyPr/>
          <a:lstStyle/>
          <a:p>
            <a:fld id="{0687ACAC-853D-104A-BE52-6DCA6AC301F3}" type="slidenum">
              <a:rPr lang="en-US" smtClean="0"/>
              <a:t>‹#›</a:t>
            </a:fld>
            <a:endParaRPr lang="en-US"/>
          </a:p>
        </p:txBody>
      </p:sp>
    </p:spTree>
    <p:extLst>
      <p:ext uri="{BB962C8B-B14F-4D97-AF65-F5344CB8AC3E}">
        <p14:creationId xmlns:p14="http://schemas.microsoft.com/office/powerpoint/2010/main" val="217921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91963E-2D8F-89EB-9D78-7233ABEC4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294C828-7C4B-22D5-98F8-8A9780EB0F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B41EBE-1249-9A96-D016-14FDC03A16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208E99-8039-A44D-8AA5-66DD37FCAF31}" type="datetimeFigureOut">
              <a:rPr lang="en-US" smtClean="0"/>
              <a:t>7/10/2026</a:t>
            </a:fld>
            <a:endParaRPr lang="en-US"/>
          </a:p>
        </p:txBody>
      </p:sp>
      <p:sp>
        <p:nvSpPr>
          <p:cNvPr id="5" name="Footer Placeholder 4">
            <a:extLst>
              <a:ext uri="{FF2B5EF4-FFF2-40B4-BE49-F238E27FC236}">
                <a16:creationId xmlns:a16="http://schemas.microsoft.com/office/drawing/2014/main" id="{CF2CA180-39E7-2497-B116-153BA194AF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F0B520-3627-9194-94B2-9F94862E15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87ACAC-853D-104A-BE52-6DCA6AC301F3}" type="slidenum">
              <a:rPr lang="en-US" smtClean="0"/>
              <a:t>‹#›</a:t>
            </a:fld>
            <a:endParaRPr lang="en-US"/>
          </a:p>
        </p:txBody>
      </p:sp>
    </p:spTree>
    <p:extLst>
      <p:ext uri="{BB962C8B-B14F-4D97-AF65-F5344CB8AC3E}">
        <p14:creationId xmlns:p14="http://schemas.microsoft.com/office/powerpoint/2010/main" val="171417613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914400" rtl="0" eaLnBrk="1" latinLnBrk="0" hangingPunct="1">
        <a:lnSpc>
          <a:spcPct val="90000"/>
        </a:lnSpc>
        <a:spcBef>
          <a:spcPct val="0"/>
        </a:spcBef>
        <a:buNone/>
        <a:defRPr sz="4400" kern="1200">
          <a:solidFill>
            <a:srgbClr val="0E274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27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274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274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274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274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0419C-5570-939F-008C-BB80304BAF9B}"/>
              </a:ext>
            </a:extLst>
          </p:cNvPr>
          <p:cNvSpPr>
            <a:spLocks noGrp="1"/>
          </p:cNvSpPr>
          <p:nvPr>
            <p:ph type="ctrTitle"/>
          </p:nvPr>
        </p:nvSpPr>
        <p:spPr>
          <a:xfrm>
            <a:off x="1524000" y="5086690"/>
            <a:ext cx="9144000" cy="619806"/>
          </a:xfrm>
        </p:spPr>
        <p:txBody>
          <a:bodyPr>
            <a:normAutofit fontScale="90000"/>
          </a:bodyPr>
          <a:lstStyle/>
          <a:p>
            <a:r>
              <a:rPr lang="en-GB" b="1"/>
              <a:t>Plans for April to September 2026</a:t>
            </a:r>
            <a:endParaRPr lang="en-US"/>
          </a:p>
        </p:txBody>
      </p:sp>
      <p:sp>
        <p:nvSpPr>
          <p:cNvPr id="3" name="Subtitle 2">
            <a:extLst>
              <a:ext uri="{FF2B5EF4-FFF2-40B4-BE49-F238E27FC236}">
                <a16:creationId xmlns:a16="http://schemas.microsoft.com/office/drawing/2014/main" id="{C726DCC5-4C81-5E69-40EC-9E344B1E567B}"/>
              </a:ext>
            </a:extLst>
          </p:cNvPr>
          <p:cNvSpPr>
            <a:spLocks noGrp="1"/>
          </p:cNvSpPr>
          <p:nvPr>
            <p:ph type="subTitle" idx="1"/>
          </p:nvPr>
        </p:nvSpPr>
        <p:spPr>
          <a:xfrm>
            <a:off x="1524000" y="3887528"/>
            <a:ext cx="9144000" cy="496433"/>
          </a:xfrm>
        </p:spPr>
        <p:txBody>
          <a:bodyPr/>
          <a:lstStyle/>
          <a:p>
            <a:r>
              <a:rPr lang="en-US"/>
              <a:t>Led by Sunderland College</a:t>
            </a:r>
          </a:p>
        </p:txBody>
      </p:sp>
    </p:spTree>
    <p:extLst>
      <p:ext uri="{BB962C8B-B14F-4D97-AF65-F5344CB8AC3E}">
        <p14:creationId xmlns:p14="http://schemas.microsoft.com/office/powerpoint/2010/main" val="3277618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4EC70-8784-CB9F-FF9A-CD707C65F321}"/>
              </a:ext>
            </a:extLst>
          </p:cNvPr>
          <p:cNvSpPr>
            <a:spLocks noGrp="1"/>
          </p:cNvSpPr>
          <p:nvPr>
            <p:ph type="title"/>
          </p:nvPr>
        </p:nvSpPr>
        <p:spPr>
          <a:xfrm>
            <a:off x="769374" y="365125"/>
            <a:ext cx="10515600" cy="1001559"/>
          </a:xfrm>
        </p:spPr>
        <p:txBody>
          <a:bodyPr>
            <a:normAutofit/>
          </a:bodyPr>
          <a:lstStyle/>
          <a:p>
            <a:r>
              <a:rPr lang="en-GB" sz="4000" b="1">
                <a:latin typeface="Aptos" panose="020B0004020202020204" pitchFamily="34" charset="0"/>
              </a:rPr>
              <a:t>Vision Statement </a:t>
            </a:r>
          </a:p>
        </p:txBody>
      </p:sp>
      <p:sp>
        <p:nvSpPr>
          <p:cNvPr id="3" name="Content Placeholder 2">
            <a:extLst>
              <a:ext uri="{FF2B5EF4-FFF2-40B4-BE49-F238E27FC236}">
                <a16:creationId xmlns:a16="http://schemas.microsoft.com/office/drawing/2014/main" id="{C6052FF1-DA27-53F4-C8A5-74F10F4CCDA2}"/>
              </a:ext>
            </a:extLst>
          </p:cNvPr>
          <p:cNvSpPr>
            <a:spLocks noGrp="1"/>
          </p:cNvSpPr>
          <p:nvPr>
            <p:ph idx="1"/>
          </p:nvPr>
        </p:nvSpPr>
        <p:spPr>
          <a:xfrm>
            <a:off x="838200" y="1461832"/>
            <a:ext cx="10515600" cy="4565342"/>
          </a:xfrm>
        </p:spPr>
        <p:txBody>
          <a:bodyPr vert="horz" lIns="91440" tIns="45720" rIns="91440" bIns="45720" rtlCol="0" anchor="t">
            <a:normAutofit/>
          </a:bodyPr>
          <a:lstStyle/>
          <a:p>
            <a:pPr marL="0" indent="0" fontAlgn="base">
              <a:buNone/>
            </a:pPr>
            <a:r>
              <a:rPr lang="en-GB" sz="2200">
                <a:latin typeface="Aptos"/>
              </a:rPr>
              <a:t>The North East Construction Technical Excellence College (CTEC) is revolutionising construction training, combining green, digital, modern, and traditional skills to develop a high-skilled workforce across the region.​</a:t>
            </a:r>
          </a:p>
          <a:p>
            <a:pPr marL="0" indent="0" fontAlgn="base">
              <a:buNone/>
            </a:pPr>
            <a:endParaRPr lang="en-GB" sz="2200">
              <a:latin typeface="Aptos" panose="020B0004020202020204" pitchFamily="34" charset="0"/>
            </a:endParaRPr>
          </a:p>
          <a:p>
            <a:pPr marL="0" indent="0" fontAlgn="base">
              <a:buNone/>
            </a:pPr>
            <a:r>
              <a:rPr lang="en-GB" sz="2200">
                <a:latin typeface="Aptos"/>
              </a:rPr>
              <a:t>The hub and spoke model connects the North East CTEC, led by Sunderland College and based at the Housing Innovation and Construction Skills Academy (HICSA), with further education (FE) colleges, universities, independent training organisations, schools, employers and key stakeholders to boost training, raise industry standards, address skills shortages, and drive economic growth.</a:t>
            </a:r>
            <a:endParaRPr lang="en-GB" sz="2200" strike="sngStrike">
              <a:latin typeface="Aptos"/>
            </a:endParaRPr>
          </a:p>
          <a:p>
            <a:pPr marL="0" indent="0" fontAlgn="base">
              <a:buNone/>
            </a:pPr>
            <a:endParaRPr lang="en-GB" sz="2200">
              <a:latin typeface="Aptos" panose="020B0004020202020204" pitchFamily="34" charset="0"/>
            </a:endParaRPr>
          </a:p>
          <a:p>
            <a:pPr marL="0" indent="0" fontAlgn="base">
              <a:buNone/>
            </a:pPr>
            <a:r>
              <a:rPr lang="en-GB" sz="2200">
                <a:latin typeface="Aptos" panose="020B0004020202020204" pitchFamily="34" charset="0"/>
              </a:rPr>
              <a:t>Backed by a £100 million national investment, the national CTECs aim to train 40,000 skilled workers by 2029 - building 1.5 million homes and vital infrastructure.</a:t>
            </a:r>
            <a:r>
              <a:rPr lang="en-US" sz="2200">
                <a:latin typeface="Aptos" panose="020B0004020202020204" pitchFamily="34" charset="0"/>
              </a:rPr>
              <a:t>​</a:t>
            </a:r>
            <a:endParaRPr lang="en-GB" sz="2200">
              <a:latin typeface="Aptos" panose="020B0004020202020204" pitchFamily="34" charset="0"/>
            </a:endParaRPr>
          </a:p>
        </p:txBody>
      </p:sp>
    </p:spTree>
    <p:extLst>
      <p:ext uri="{BB962C8B-B14F-4D97-AF65-F5344CB8AC3E}">
        <p14:creationId xmlns:p14="http://schemas.microsoft.com/office/powerpoint/2010/main" val="1687567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267C6-A061-5D14-F0C8-54DC63C1E163}"/>
              </a:ext>
            </a:extLst>
          </p:cNvPr>
          <p:cNvSpPr>
            <a:spLocks noGrp="1"/>
          </p:cNvSpPr>
          <p:nvPr>
            <p:ph type="title"/>
          </p:nvPr>
        </p:nvSpPr>
        <p:spPr>
          <a:xfrm>
            <a:off x="541867" y="209726"/>
            <a:ext cx="10515600" cy="1038971"/>
          </a:xfrm>
        </p:spPr>
        <p:txBody>
          <a:bodyPr>
            <a:normAutofit/>
          </a:bodyPr>
          <a:lstStyle/>
          <a:p>
            <a:r>
              <a:rPr lang="en-GB" sz="4000" b="1">
                <a:latin typeface="Aptos" panose="020B0004020202020204" pitchFamily="34" charset="0"/>
              </a:rPr>
              <a:t>Plans for April to September 2026</a:t>
            </a:r>
          </a:p>
        </p:txBody>
      </p:sp>
      <p:sp>
        <p:nvSpPr>
          <p:cNvPr id="4" name="Text Placeholder 3">
            <a:extLst>
              <a:ext uri="{FF2B5EF4-FFF2-40B4-BE49-F238E27FC236}">
                <a16:creationId xmlns:a16="http://schemas.microsoft.com/office/drawing/2014/main" id="{A51303AE-781E-6117-057A-3694B24D71F2}"/>
              </a:ext>
            </a:extLst>
          </p:cNvPr>
          <p:cNvSpPr>
            <a:spLocks noGrp="1"/>
          </p:cNvSpPr>
          <p:nvPr>
            <p:ph idx="1"/>
          </p:nvPr>
        </p:nvSpPr>
        <p:spPr>
          <a:xfrm>
            <a:off x="541867" y="1248697"/>
            <a:ext cx="10710333" cy="4865512"/>
          </a:xfrm>
          <a:prstGeom prst="rect">
            <a:avLst/>
          </a:prstGeom>
        </p:spPr>
        <p:txBody>
          <a:bodyPr lIns="0" tIns="0" rIns="0" bIns="0" anchor="t">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rgbClr val="39414C"/>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GB" sz="1800" b="1">
                <a:solidFill>
                  <a:schemeClr val="tx1"/>
                </a:solidFill>
                <a:latin typeface="Aptos"/>
                <a:cs typeface="Arial"/>
              </a:rPr>
              <a:t>Industry Engagement at the Core: Strengthening Pathways into Employment and Apprenticeships</a:t>
            </a:r>
            <a:br>
              <a:rPr lang="en-GB" sz="1800" b="1">
                <a:solidFill>
                  <a:schemeClr val="tx1"/>
                </a:solidFill>
                <a:latin typeface="Aptos" panose="020B0004020202020204" pitchFamily="34" charset="0"/>
              </a:rPr>
            </a:br>
            <a:r>
              <a:rPr lang="en-GB" sz="1800">
                <a:solidFill>
                  <a:schemeClr val="tx1"/>
                </a:solidFill>
                <a:latin typeface="Aptos"/>
                <a:cs typeface="Arial"/>
              </a:rPr>
              <a:t>A series of workshops bringing together construction employers, employer representative groups, CTEC delivery partners and spokes. </a:t>
            </a:r>
          </a:p>
          <a:p>
            <a:r>
              <a:rPr lang="en-GB" sz="1800" b="1">
                <a:solidFill>
                  <a:schemeClr val="tx1"/>
                </a:solidFill>
                <a:latin typeface="Aptos"/>
                <a:cs typeface="Arial"/>
              </a:rPr>
              <a:t>Digitally Connected: A Virtual CTEC Network</a:t>
            </a:r>
            <a:br>
              <a:rPr lang="en-GB" sz="1800" b="1">
                <a:solidFill>
                  <a:schemeClr val="tx1"/>
                </a:solidFill>
                <a:latin typeface="Aptos" panose="020B0004020202020204" pitchFamily="34" charset="0"/>
              </a:rPr>
            </a:br>
            <a:r>
              <a:rPr lang="en-GB" sz="1800">
                <a:solidFill>
                  <a:schemeClr val="tx1"/>
                </a:solidFill>
                <a:latin typeface="Aptos"/>
                <a:cs typeface="Arial"/>
              </a:rPr>
              <a:t>The new website will connect the NE CTEC hub with its spokes including FE colleges, delivery partners, employers and training providers.</a:t>
            </a:r>
          </a:p>
          <a:p>
            <a:r>
              <a:rPr lang="en-GB" sz="1800" b="1">
                <a:solidFill>
                  <a:schemeClr val="tx1"/>
                </a:solidFill>
                <a:latin typeface="Aptos"/>
                <a:cs typeface="Arial"/>
              </a:rPr>
              <a:t>Sprint for Industry-Driven Curriculum: Content Development and ‘Train the Trainer’</a:t>
            </a:r>
            <a:br>
              <a:rPr lang="en-GB" sz="1800" b="1">
                <a:solidFill>
                  <a:schemeClr val="tx1"/>
                </a:solidFill>
                <a:latin typeface="Aptos" panose="020B0004020202020204" pitchFamily="34" charset="0"/>
              </a:rPr>
            </a:br>
            <a:r>
              <a:rPr lang="en-GB" sz="1800">
                <a:solidFill>
                  <a:schemeClr val="tx1"/>
                </a:solidFill>
                <a:latin typeface="Aptos"/>
                <a:cs typeface="Arial"/>
              </a:rPr>
              <a:t>Deliver industry led specialist training to the CTEC hub, spokes and delivery partners including Independent Training Providers (ITP) and Local Authorities (LA). </a:t>
            </a:r>
          </a:p>
          <a:p>
            <a:r>
              <a:rPr lang="en-GB" sz="1800" b="1">
                <a:solidFill>
                  <a:schemeClr val="tx1"/>
                </a:solidFill>
                <a:latin typeface="Aptos"/>
                <a:cs typeface="Arial"/>
              </a:rPr>
              <a:t>Sprint for Excellence: Embedding a regional framework for Construction Quality &amp; Standards</a:t>
            </a:r>
            <a:br>
              <a:rPr lang="en-GB" sz="1800" b="1">
                <a:solidFill>
                  <a:schemeClr val="tx1"/>
                </a:solidFill>
                <a:latin typeface="Aptos" panose="020B0004020202020204" pitchFamily="34" charset="0"/>
              </a:rPr>
            </a:br>
            <a:r>
              <a:rPr lang="en-GB" sz="1800">
                <a:solidFill>
                  <a:schemeClr val="tx1"/>
                </a:solidFill>
                <a:latin typeface="Aptos"/>
                <a:cs typeface="Arial"/>
              </a:rPr>
              <a:t>Pilot a regional Further Education (FE) Quality Framework, designed by the sector, to raise standards across providers in Construction, Planning and the Built Environment.</a:t>
            </a:r>
          </a:p>
          <a:p>
            <a:r>
              <a:rPr lang="en-GB" sz="1800" b="1">
                <a:solidFill>
                  <a:schemeClr val="tx1"/>
                </a:solidFill>
                <a:latin typeface="Aptos"/>
                <a:cs typeface="Arial"/>
              </a:rPr>
              <a:t>Sprint for Exceptional Pedagogy: </a:t>
            </a:r>
            <a:r>
              <a:rPr lang="en-GB" sz="1800">
                <a:solidFill>
                  <a:schemeClr val="tx1"/>
                </a:solidFill>
                <a:latin typeface="Aptos"/>
                <a:cs typeface="Arial"/>
              </a:rPr>
              <a:t>CPD for Construction and Housing Educators </a:t>
            </a:r>
            <a:br>
              <a:rPr lang="en-GB" sz="1800">
                <a:solidFill>
                  <a:schemeClr val="tx1"/>
                </a:solidFill>
                <a:latin typeface="Aptos" panose="020B0004020202020204" pitchFamily="34" charset="0"/>
              </a:rPr>
            </a:br>
            <a:r>
              <a:rPr lang="en-GB" sz="1800">
                <a:solidFill>
                  <a:schemeClr val="tx1"/>
                </a:solidFill>
                <a:latin typeface="Aptos"/>
                <a:cs typeface="Arial"/>
              </a:rPr>
              <a:t>Deliver CPD covering evidence-based teaching methods to enhance learner engagement, skills acquisition and</a:t>
            </a:r>
            <a:r>
              <a:rPr lang="en-GB" sz="1800" b="1">
                <a:solidFill>
                  <a:schemeClr val="tx1"/>
                </a:solidFill>
                <a:latin typeface="Aptos"/>
                <a:cs typeface="Arial"/>
              </a:rPr>
              <a:t> </a:t>
            </a:r>
            <a:r>
              <a:rPr lang="en-GB" sz="1800">
                <a:solidFill>
                  <a:schemeClr val="tx1"/>
                </a:solidFill>
                <a:latin typeface="Aptos"/>
                <a:cs typeface="Arial"/>
              </a:rPr>
              <a:t>progression. </a:t>
            </a:r>
          </a:p>
          <a:p>
            <a:endParaRPr lang="en-GB" sz="1600">
              <a:latin typeface="Aptos" panose="020B0004020202020204" pitchFamily="34" charset="0"/>
            </a:endParaRPr>
          </a:p>
        </p:txBody>
      </p:sp>
    </p:spTree>
    <p:extLst>
      <p:ext uri="{BB962C8B-B14F-4D97-AF65-F5344CB8AC3E}">
        <p14:creationId xmlns:p14="http://schemas.microsoft.com/office/powerpoint/2010/main" val="2465687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59EA115-016B-930F-3EA8-15BDAD33DBA4}"/>
              </a:ext>
            </a:extLst>
          </p:cNvPr>
          <p:cNvSpPr>
            <a:spLocks noGrp="1"/>
          </p:cNvSpPr>
          <p:nvPr/>
        </p:nvSpPr>
        <p:spPr>
          <a:xfrm>
            <a:off x="637822" y="716662"/>
            <a:ext cx="10916355" cy="5222022"/>
          </a:xfrm>
          <a:prstGeom prst="rect">
            <a:avLst/>
          </a:prstGeom>
        </p:spPr>
        <p:txBody>
          <a:bodyPr lIns="0" tIns="0" rIns="0" bIns="0" anchor="t"/>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rgbClr val="39414C"/>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GB" sz="1800" b="1">
                <a:solidFill>
                  <a:schemeClr val="tx1"/>
                </a:solidFill>
                <a:latin typeface="Aptos"/>
                <a:cs typeface="Arial"/>
              </a:rPr>
              <a:t>Sprint for Skills: Future-Ready FE Construction Workforce </a:t>
            </a:r>
            <a:br>
              <a:rPr lang="en-GB" sz="1800" b="1">
                <a:solidFill>
                  <a:schemeClr val="tx1"/>
                </a:solidFill>
                <a:latin typeface="Aptos" panose="020B0004020202020204" pitchFamily="34" charset="0"/>
              </a:rPr>
            </a:br>
            <a:r>
              <a:rPr lang="en-GB" sz="1800">
                <a:solidFill>
                  <a:schemeClr val="tx1"/>
                </a:solidFill>
                <a:latin typeface="Aptos"/>
                <a:cs typeface="Arial"/>
              </a:rPr>
              <a:t>Collaborate with spokes and delivery partners to deliver a region-wide training needs analysis, aimed at identifying the current training needs of the construction and housing FE teaching workforce. </a:t>
            </a:r>
            <a:endParaRPr lang="en-GB" sz="1800">
              <a:solidFill>
                <a:schemeClr val="tx1"/>
              </a:solidFill>
              <a:latin typeface="Aptos" panose="020B0004020202020204" pitchFamily="34" charset="0"/>
            </a:endParaRPr>
          </a:p>
          <a:p>
            <a:r>
              <a:rPr lang="en-GB" sz="1800" b="1">
                <a:solidFill>
                  <a:schemeClr val="tx1"/>
                </a:solidFill>
                <a:latin typeface="Aptos"/>
                <a:cs typeface="Arial"/>
              </a:rPr>
              <a:t>Smart Sourcing: Bulk Procurement to Reduce Provider Materials and Resources Costs</a:t>
            </a:r>
            <a:br>
              <a:rPr lang="en-GB" sz="1800" b="1">
                <a:latin typeface="Aptos"/>
              </a:rPr>
            </a:br>
            <a:r>
              <a:rPr lang="en-GB" sz="1800">
                <a:solidFill>
                  <a:schemeClr val="tx1"/>
                </a:solidFill>
                <a:latin typeface="Aptos"/>
                <a:cs typeface="Arial"/>
              </a:rPr>
              <a:t>Co-ordinate bulk procurement of key construction materials and resources across the NE CTEC network,</a:t>
            </a:r>
            <a:r>
              <a:rPr lang="en-GB" sz="1800" b="1">
                <a:solidFill>
                  <a:schemeClr val="tx1"/>
                </a:solidFill>
                <a:latin typeface="Aptos"/>
                <a:cs typeface="Arial"/>
              </a:rPr>
              <a:t> </a:t>
            </a:r>
            <a:r>
              <a:rPr lang="en-GB" sz="1800">
                <a:solidFill>
                  <a:schemeClr val="tx1"/>
                </a:solidFill>
                <a:latin typeface="Aptos"/>
                <a:cs typeface="Arial"/>
              </a:rPr>
              <a:t>including bricks, timber and other building materials to improve provider expenditure costs.</a:t>
            </a:r>
          </a:p>
          <a:p>
            <a:r>
              <a:rPr lang="en-GB" sz="1800" b="1">
                <a:solidFill>
                  <a:schemeClr val="tx1"/>
                </a:solidFill>
                <a:latin typeface="Aptos"/>
                <a:cs typeface="Arial"/>
              </a:rPr>
              <a:t>Creating Opportunity: Social Value Leadership in Construction Skills </a:t>
            </a:r>
            <a:br>
              <a:rPr lang="en-GB" sz="1800" b="1">
                <a:latin typeface="Aptos"/>
              </a:rPr>
            </a:br>
            <a:r>
              <a:rPr lang="en-GB" sz="1800">
                <a:solidFill>
                  <a:schemeClr val="tx1"/>
                </a:solidFill>
                <a:latin typeface="Aptos"/>
                <a:cs typeface="Arial"/>
              </a:rPr>
              <a:t>Launch the NE CTEC FE Social Value Framework to support employer engagement, industry sponsorship,</a:t>
            </a:r>
            <a:r>
              <a:rPr lang="en-GB" sz="1800" b="1">
                <a:solidFill>
                  <a:schemeClr val="tx1"/>
                </a:solidFill>
                <a:latin typeface="Aptos"/>
                <a:cs typeface="Arial"/>
              </a:rPr>
              <a:t> </a:t>
            </a:r>
            <a:r>
              <a:rPr lang="en-GB" sz="1800">
                <a:solidFill>
                  <a:schemeClr val="tx1"/>
                </a:solidFill>
                <a:latin typeface="Aptos"/>
                <a:cs typeface="Arial"/>
              </a:rPr>
              <a:t>apprenticeships, placements, site visits, promote inclusion and diversity initiatives across the NE CTEC.</a:t>
            </a:r>
            <a:endParaRPr lang="en-US" sz="1800">
              <a:solidFill>
                <a:schemeClr val="tx1"/>
              </a:solidFill>
              <a:latin typeface="Aptos"/>
              <a:cs typeface="Arial"/>
            </a:endParaRPr>
          </a:p>
          <a:p>
            <a:r>
              <a:rPr lang="en-GB" sz="1800" b="1">
                <a:solidFill>
                  <a:schemeClr val="tx1"/>
                </a:solidFill>
                <a:latin typeface="Aptos"/>
                <a:cs typeface="Arial"/>
              </a:rPr>
              <a:t>Progression Analytics: Regional Insights for Higher Learning and Employment</a:t>
            </a:r>
            <a:br>
              <a:rPr lang="en-GB" sz="1800" b="1">
                <a:solidFill>
                  <a:schemeClr val="tx1"/>
                </a:solidFill>
                <a:latin typeface="Aptos"/>
              </a:rPr>
            </a:br>
            <a:r>
              <a:rPr lang="en-GB" sz="1800">
                <a:solidFill>
                  <a:schemeClr val="tx1"/>
                </a:solidFill>
                <a:latin typeface="Aptos"/>
                <a:cs typeface="Arial"/>
              </a:rPr>
              <a:t>Track the progression pipeline into higher learning and employment.</a:t>
            </a:r>
          </a:p>
          <a:p>
            <a:r>
              <a:rPr lang="en-GB" sz="1800" b="1">
                <a:solidFill>
                  <a:schemeClr val="tx1"/>
                </a:solidFill>
                <a:latin typeface="Aptos"/>
                <a:cs typeface="Arial"/>
              </a:rPr>
              <a:t>North East Mayoral Strategic Authority Construction Skills Package</a:t>
            </a:r>
            <a:br>
              <a:rPr lang="en-GB" sz="1800" b="1">
                <a:latin typeface="Aptos"/>
              </a:rPr>
            </a:br>
            <a:r>
              <a:rPr lang="en-GB" sz="1800">
                <a:solidFill>
                  <a:schemeClr val="tx1"/>
                </a:solidFill>
                <a:latin typeface="Aptos"/>
                <a:cs typeface="Arial"/>
              </a:rPr>
              <a:t>Support the NEET and pre-employment programme in the construction skills package.</a:t>
            </a:r>
          </a:p>
        </p:txBody>
      </p:sp>
    </p:spTree>
    <p:extLst>
      <p:ext uri="{BB962C8B-B14F-4D97-AF65-F5344CB8AC3E}">
        <p14:creationId xmlns:p14="http://schemas.microsoft.com/office/powerpoint/2010/main" val="93888143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711_CTEC PP Slide Deck_v3  -  Read-Only" id="{E4846990-D556-4D06-AC63-369B332C303E}" vid="{D1C0602E-A177-41B2-B466-6FC507BFF0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E570D3AF21DC438475B23FE808CCF8" ma:contentTypeVersion="40" ma:contentTypeDescription="Create a new document." ma:contentTypeScope="" ma:versionID="17390152c30ea247de7ecb996d46f7db">
  <xsd:schema xmlns:xsd="http://www.w3.org/2001/XMLSchema" xmlns:xs="http://www.w3.org/2001/XMLSchema" xmlns:p="http://schemas.microsoft.com/office/2006/metadata/properties" xmlns:ns1="http://schemas.microsoft.com/sharepoint/v3" xmlns:ns2="cec3a14d-f2f3-4ff5-a2cd-e54912a526fb" xmlns:ns3="d33fc29f-2b5b-4a8c-8152-7d0d1ab4903b" xmlns:ns4="b62af641-432b-41c2-98b4-d58b6764701b" targetNamespace="http://schemas.microsoft.com/office/2006/metadata/properties" ma:root="true" ma:fieldsID="ccb619729f74664982c8e9ac119081f3" ns1:_="" ns2:_="" ns3:_="" ns4:_="">
    <xsd:import namespace="http://schemas.microsoft.com/sharepoint/v3"/>
    <xsd:import namespace="cec3a14d-f2f3-4ff5-a2cd-e54912a526fb"/>
    <xsd:import namespace="d33fc29f-2b5b-4a8c-8152-7d0d1ab4903b"/>
    <xsd:import namespace="b62af641-432b-41c2-98b4-d58b6764701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1:_ip_UnifiedCompliancePolicyProperties" minOccurs="0"/>
                <xsd:element ref="ns1:_ip_UnifiedCompliancePolicyUIAction" minOccurs="0"/>
                <xsd:element ref="ns2:Date_x0020__x0026__x0020_Time" minOccurs="0"/>
                <xsd:element ref="ns2:MediaServiceAutoKeyPoints" minOccurs="0"/>
                <xsd:element ref="ns2:MediaServiceKeyPoints" minOccurs="0"/>
                <xsd:element ref="ns2:MediaLengthInSeconds" minOccurs="0"/>
                <xsd:element ref="ns2:UpdatedinPro" minOccurs="0"/>
                <xsd:element ref="ns4:TaxCatchAll" minOccurs="0"/>
                <xsd:element ref="ns2:lcf76f155ced4ddcb4097134ff3c332f" minOccurs="0"/>
                <xsd:element ref="ns2:Datemodified" minOccurs="0"/>
                <xsd:element ref="ns2:MediaServiceObjectDetectorVersions" minOccurs="0"/>
                <xsd:element ref="ns2:Date" minOccurs="0"/>
                <xsd:element ref="ns2:MediaServiceSearchProperties" minOccurs="0"/>
                <xsd:element ref="ns2:Imag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ec3a14d-f2f3-4ff5-a2cd-e54912a526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Date_x0020__x0026__x0020_Time" ma:index="20" nillable="true" ma:displayName="Date &amp; Time" ma:format="DateOnly" ma:internalName="Date_x0020__x0026__x0020_Time">
      <xsd:simpleType>
        <xsd:restriction base="dms:DateTime"/>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UpdatedinPro" ma:index="24" nillable="true" ma:displayName="Updated in Pro" ma:default="0" ma:format="Dropdown" ma:internalName="UpdatedinPro">
      <xsd:simpleType>
        <xsd:restriction base="dms:Boolea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d6bd605-b1e7-4c3e-b749-71fb569b5a15" ma:termSetId="09814cd3-568e-fe90-9814-8d621ff8fb84" ma:anchorId="fba54fb3-c3e1-fe81-a776-ca4b69148c4d" ma:open="true" ma:isKeyword="false">
      <xsd:complexType>
        <xsd:sequence>
          <xsd:element ref="pc:Terms" minOccurs="0" maxOccurs="1"/>
        </xsd:sequence>
      </xsd:complexType>
    </xsd:element>
    <xsd:element name="Datemodified" ma:index="28" nillable="true" ma:displayName="Date modified" ma:format="DateOnly" ma:internalName="Datemodified">
      <xsd:simpleType>
        <xsd:restriction base="dms:DateTim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Date" ma:index="30" nillable="true" ma:displayName="Date" ma:format="DateOnly" ma:internalName="Date">
      <xsd:simpleType>
        <xsd:restriction base="dms:DateTime"/>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Image" ma:index="32" nillable="true" ma:displayName="Image" ma:format="Thumbnail" ma:internalName="Image">
      <xsd:simpleType>
        <xsd:restriction base="dms:Unknown"/>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33fc29f-2b5b-4a8c-8152-7d0d1ab4903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62af641-432b-41c2-98b4-d58b6764701b"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6232231-cb4c-4e01-990c-d31d46943b16}" ma:internalName="TaxCatchAll" ma:showField="CatchAllData" ma:web="d33fc29f-2b5b-4a8c-8152-7d0d1ab490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atemodified xmlns="cec3a14d-f2f3-4ff5-a2cd-e54912a526fb" xsi:nil="true"/>
    <Date xmlns="cec3a14d-f2f3-4ff5-a2cd-e54912a526fb" xsi:nil="true"/>
    <_ip_UnifiedCompliancePolicyProperties xmlns="http://schemas.microsoft.com/sharepoint/v3" xsi:nil="true"/>
    <UpdatedinPro xmlns="cec3a14d-f2f3-4ff5-a2cd-e54912a526fb">false</UpdatedinPro>
    <Image xmlns="cec3a14d-f2f3-4ff5-a2cd-e54912a526fb" xsi:nil="true"/>
    <lcf76f155ced4ddcb4097134ff3c332f xmlns="cec3a14d-f2f3-4ff5-a2cd-e54912a526fb">
      <Terms xmlns="http://schemas.microsoft.com/office/infopath/2007/PartnerControls"/>
    </lcf76f155ced4ddcb4097134ff3c332f>
    <Date_x0020__x0026__x0020_Time xmlns="cec3a14d-f2f3-4ff5-a2cd-e54912a526fb" xsi:nil="true"/>
    <TaxCatchAll xmlns="b62af641-432b-41c2-98b4-d58b6764701b" xsi:nil="true"/>
  </documentManagement>
</p:properties>
</file>

<file path=customXml/itemProps1.xml><?xml version="1.0" encoding="utf-8"?>
<ds:datastoreItem xmlns:ds="http://schemas.openxmlformats.org/officeDocument/2006/customXml" ds:itemID="{0B49E417-838B-473E-A123-221ADCFE543B}">
  <ds:schemaRefs>
    <ds:schemaRef ds:uri="b62af641-432b-41c2-98b4-d58b6764701b"/>
    <ds:schemaRef ds:uri="cec3a14d-f2f3-4ff5-a2cd-e54912a526fb"/>
    <ds:schemaRef ds:uri="d33fc29f-2b5b-4a8c-8152-7d0d1ab4903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EDE76D8-669C-4AC1-8FED-2A115C8ECA58}">
  <ds:schemaRefs>
    <ds:schemaRef ds:uri="http://schemas.microsoft.com/sharepoint/v3/contenttype/forms"/>
  </ds:schemaRefs>
</ds:datastoreItem>
</file>

<file path=customXml/itemProps3.xml><?xml version="1.0" encoding="utf-8"?>
<ds:datastoreItem xmlns:ds="http://schemas.openxmlformats.org/officeDocument/2006/customXml" ds:itemID="{D5845EDC-45DE-4B0E-A625-A5574FB79F34}">
  <ds:schemaRefs>
    <ds:schemaRef ds:uri="b62af641-432b-41c2-98b4-d58b6764701b"/>
    <ds:schemaRef ds:uri="cec3a14d-f2f3-4ff5-a2cd-e54912a526fb"/>
    <ds:schemaRef ds:uri="d33fc29f-2b5b-4a8c-8152-7d0d1ab4903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1711_CTEC PP Slide Deck_Sunderland badge</Template>
  <Application>Microsoft Office PowerPoint</Application>
  <PresentationFormat>Widescreen</PresentationFormat>
  <Slides>4</Slides>
  <Notes>0</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Custom Design</vt:lpstr>
      <vt:lpstr>Plans for April to September 2026</vt:lpstr>
      <vt:lpstr>Vision Statement </vt:lpstr>
      <vt:lpstr>Plans for April to September 2026</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Shahanaz Rahman</dc:creator>
  <cp:revision>4</cp:revision>
  <dcterms:created xsi:type="dcterms:W3CDTF">2026-07-07T11:21:23Z</dcterms:created>
  <dcterms:modified xsi:type="dcterms:W3CDTF">2026-07-10T12:18:33Z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0x01010097E570D3AF21DC438475B23FE808CCF8</vt:lpwstr>
  </property>
  <property fmtid="{D5CDD505-2E9C-101B-9397-08002B2CF9AE}" pid="3" name="MediaServiceImageTags">
    <vt:lpwstr/>
  </property>
</Properties>
</file>