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Layouts/slideLayout13.xml" ContentType="application/vnd.openxmlformats-officedocument.presentationml.slideLayout+xml"/>
  <Override PartName="/ppt/slides/slide3.xml" ContentType="application/vnd.openxmlformats-officedocument.presentationml.slide+xml"/>
  <Override PartName="/docProps/core.xml" ContentType="application/vnd.openxmlformats-package.core-properties+xml"/>
  <Override PartName="/docMetadata/LabelInfo.xml" ContentType="application/vnd.ms-office.classificationlabels+xml"/>
  <Override PartName="/ppt/slideLayouts/slideLayout14.xml" ContentType="application/vnd.openxmlformats-officedocument.presentationml.slideLayout+xml"/>
  <Override PartName="/docProps/app.xml" ContentType="application/vnd.openxmlformats-officedocument.extended-properties+xml"/>
  <Override PartName="/ppt/changesInfos/changesInfo1.xml" ContentType="application/vnd.ms-powerpoint.changesinfo+xml"/>
  <Override PartName="/ppt/slideMasters/slideMaster1.xml" ContentType="application/vnd.openxmlformats-officedocument.presentationml.slideMaster+xml"/>
  <Override PartName="/ppt/handoutMasters/handoutMaster1.xml" ContentType="application/vnd.openxmlformats-officedocument.presentationml.handoutMaster+xml"/>
  <Override PartName="/ppt/presProps.xml" ContentType="application/vnd.openxmlformats-officedocument.presentationml.presProps+xml"/>
  <Override PartName="/ppt/slideMasters/slideMaster4.xml" ContentType="application/vnd.openxmlformats-officedocument.presentationml.slideMaster+xml"/>
  <Override PartName="/ppt/presentation.xml" ContentType="application/vnd.openxmlformats-officedocument.presentationml.presentation.main+xml"/>
  <Override PartName="/ppt/revisionInfo.xml" ContentType="application/vnd.ms-powerpoint.revisioninfo+xml"/>
  <Override PartName="/ppt/slides/slide1.xml" ContentType="application/vnd.openxmlformats-officedocument.presentationml.slide+xml"/>
  <Override PartName="/ppt/slideMasters/slideMaster3.xml" ContentType="application/vnd.openxmlformats-officedocument.presentationml.slideMaster+xml"/>
  <Override PartName="/ppt/viewProps.xml" ContentType="application/vnd.openxmlformats-officedocument.presentationml.viewProps+xml"/>
  <Override PartName="/ppt/theme/theme3.xml" ContentType="application/vnd.openxmlformats-officedocument.theme+xml"/>
  <Override PartName="/ppt/theme/theme1.xml" ContentType="application/vnd.openxmlformats-officedocument.theme+xml"/>
  <Override PartName="/ppt/slideLayouts/slideLayout7.xml" ContentType="application/vnd.openxmlformats-officedocument.presentationml.slideLayout+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slide2.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theme/theme4.xml" ContentType="application/vnd.openxmlformats-officedocument.theme+xml"/>
  <Override PartName="/ppt/theme/theme5.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85" r:id="rId2"/>
    <p:sldMasterId id="2147483689" r:id="rId3"/>
    <p:sldMasterId id="2147483693" r:id="rId4"/>
  </p:sldMasterIdLst>
  <p:handoutMasterIdLst>
    <p:handoutMasterId r:id="rId8"/>
  </p:handoutMasterIdLst>
  <p:sldIdLst>
    <p:sldId id="259" r:id="rId5"/>
    <p:sldId id="270" r:id="rId6"/>
    <p:sldId id="26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14C"/>
    <a:srgbClr val="C3A452"/>
    <a:srgbClr val="7197CF"/>
    <a:srgbClr val="2ABBDB"/>
    <a:srgbClr val="28316C"/>
    <a:srgbClr val="1F2E6F"/>
    <a:srgbClr val="C31112"/>
    <a:srgbClr val="FFFFFF"/>
    <a:srgbClr val="B6C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40666-86DB-498B-BCDC-A3A06ED7950E}" v="15" dt="2026-06-22T12:23:21.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93"/>
    <p:restoredTop sz="96327"/>
  </p:normalViewPr>
  <p:slideViewPr>
    <p:cSldViewPr snapToGrid="0" snapToObjects="1">
      <p:cViewPr varScale="1">
        <p:scale>
          <a:sx n="108" d="100"/>
          <a:sy n="108" d="100"/>
        </p:scale>
        <p:origin x="912" y="78"/>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ableStyles" Target="tableStyles.xml"/><Relationship Id="rId17"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customXml" Target="../customXml/item1.xml"/><Relationship Id="rId1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eur Dewar" userId="43fa4a67-d740-40d4-8b4d-dbf6aca1024c" providerId="ADAL" clId="{CFA515B4-746A-4024-B64D-713B386CCDAC}"/>
    <pc:docChg chg="delSld modSld">
      <pc:chgData name="Fleur Dewar" userId="43fa4a67-d740-40d4-8b4d-dbf6aca1024c" providerId="ADAL" clId="{CFA515B4-746A-4024-B64D-713B386CCDAC}" dt="2026-06-23T11:39:27.898" v="554" actId="20577"/>
      <pc:docMkLst>
        <pc:docMk/>
      </pc:docMkLst>
      <pc:sldChg chg="modSp mod">
        <pc:chgData name="Fleur Dewar" userId="43fa4a67-d740-40d4-8b4d-dbf6aca1024c" providerId="ADAL" clId="{CFA515B4-746A-4024-B64D-713B386CCDAC}" dt="2026-06-19T13:24:32.092" v="33" actId="6549"/>
        <pc:sldMkLst>
          <pc:docMk/>
          <pc:sldMk cId="2804824722" sldId="259"/>
        </pc:sldMkLst>
        <pc:spChg chg="mod">
          <ac:chgData name="Fleur Dewar" userId="43fa4a67-d740-40d4-8b4d-dbf6aca1024c" providerId="ADAL" clId="{CFA515B4-746A-4024-B64D-713B386CCDAC}" dt="2026-06-19T13:24:12.235" v="25" actId="6549"/>
          <ac:spMkLst>
            <pc:docMk/>
            <pc:sldMk cId="2804824722" sldId="259"/>
            <ac:spMk id="3" creationId="{05B56059-7364-A743-8A94-0CC36D604597}"/>
          </ac:spMkLst>
        </pc:spChg>
        <pc:spChg chg="mod">
          <ac:chgData name="Fleur Dewar" userId="43fa4a67-d740-40d4-8b4d-dbf6aca1024c" providerId="ADAL" clId="{CFA515B4-746A-4024-B64D-713B386CCDAC}" dt="2026-06-19T13:24:32.092" v="33" actId="6549"/>
          <ac:spMkLst>
            <pc:docMk/>
            <pc:sldMk cId="2804824722" sldId="259"/>
            <ac:spMk id="4" creationId="{5C2F5A7D-0C9E-5E46-BE8B-5FAA146251DB}"/>
          </ac:spMkLst>
        </pc:spChg>
      </pc:sldChg>
      <pc:sldChg chg="modSp mod">
        <pc:chgData name="Fleur Dewar" userId="43fa4a67-d740-40d4-8b4d-dbf6aca1024c" providerId="ADAL" clId="{CFA515B4-746A-4024-B64D-713B386CCDAC}" dt="2026-06-22T12:24:00.731" v="530" actId="108"/>
        <pc:sldMkLst>
          <pc:docMk/>
          <pc:sldMk cId="10710349" sldId="266"/>
        </pc:sldMkLst>
        <pc:spChg chg="mod">
          <ac:chgData name="Fleur Dewar" userId="43fa4a67-d740-40d4-8b4d-dbf6aca1024c" providerId="ADAL" clId="{CFA515B4-746A-4024-B64D-713B386CCDAC}" dt="2026-06-19T13:25:58.370" v="79" actId="20577"/>
          <ac:spMkLst>
            <pc:docMk/>
            <pc:sldMk cId="10710349" sldId="266"/>
            <ac:spMk id="2" creationId="{A4ABC0EA-831F-71D1-95AD-778160D2F613}"/>
          </ac:spMkLst>
        </pc:spChg>
        <pc:spChg chg="mod">
          <ac:chgData name="Fleur Dewar" userId="43fa4a67-d740-40d4-8b4d-dbf6aca1024c" providerId="ADAL" clId="{CFA515B4-746A-4024-B64D-713B386CCDAC}" dt="2026-06-22T12:24:00.731" v="530" actId="108"/>
          <ac:spMkLst>
            <pc:docMk/>
            <pc:sldMk cId="10710349" sldId="266"/>
            <ac:spMk id="4" creationId="{A51303AE-781E-6117-057A-3694B24D71F2}"/>
          </ac:spMkLst>
        </pc:spChg>
      </pc:sldChg>
      <pc:sldChg chg="modSp mod">
        <pc:chgData name="Fleur Dewar" userId="43fa4a67-d740-40d4-8b4d-dbf6aca1024c" providerId="ADAL" clId="{CFA515B4-746A-4024-B64D-713B386CCDAC}" dt="2026-06-23T11:39:27.898" v="554" actId="20577"/>
        <pc:sldMkLst>
          <pc:docMk/>
          <pc:sldMk cId="881076673" sldId="270"/>
        </pc:sldMkLst>
        <pc:spChg chg="mod">
          <ac:chgData name="Fleur Dewar" userId="43fa4a67-d740-40d4-8b4d-dbf6aca1024c" providerId="ADAL" clId="{CFA515B4-746A-4024-B64D-713B386CCDAC}" dt="2026-06-19T13:25:52.829" v="57" actId="20577"/>
          <ac:spMkLst>
            <pc:docMk/>
            <pc:sldMk cId="881076673" sldId="270"/>
            <ac:spMk id="2" creationId="{A35D2991-9247-07F4-08E5-53F08A8C60D8}"/>
          </ac:spMkLst>
        </pc:spChg>
        <pc:spChg chg="mod">
          <ac:chgData name="Fleur Dewar" userId="43fa4a67-d740-40d4-8b4d-dbf6aca1024c" providerId="ADAL" clId="{CFA515B4-746A-4024-B64D-713B386CCDAC}" dt="2026-06-23T11:39:27.898" v="554" actId="20577"/>
          <ac:spMkLst>
            <pc:docMk/>
            <pc:sldMk cId="881076673" sldId="270"/>
            <ac:spMk id="4" creationId="{A817F58B-04AC-B7A0-CC2A-27AB714869CA}"/>
          </ac:spMkLst>
        </pc:spChg>
      </pc:sldChg>
      <pc:sldChg chg="modSp del mod">
        <pc:chgData name="Fleur Dewar" userId="43fa4a67-d740-40d4-8b4d-dbf6aca1024c" providerId="ADAL" clId="{CFA515B4-746A-4024-B64D-713B386CCDAC}" dt="2026-06-22T12:24:05.878" v="531" actId="2696"/>
        <pc:sldMkLst>
          <pc:docMk/>
          <pc:sldMk cId="3012347860" sldId="271"/>
        </pc:sldMkLst>
      </pc:sldChg>
      <pc:sldChg chg="modSp del mod">
        <pc:chgData name="Fleur Dewar" userId="43fa4a67-d740-40d4-8b4d-dbf6aca1024c" providerId="ADAL" clId="{CFA515B4-746A-4024-B64D-713B386CCDAC}" dt="2026-06-22T12:24:10.005" v="532" actId="2696"/>
        <pc:sldMkLst>
          <pc:docMk/>
          <pc:sldMk cId="3515202416" sldId="27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6DA582-2510-4741-B2D3-58CE8FF32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77B7E36-C7F0-44AE-A6B8-91EDC98018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0E0417-6357-4C7A-BEA6-C0DE911B3180}" type="datetimeFigureOut">
              <a:rPr lang="en-GB" smtClean="0"/>
              <a:t>10/07/2026</a:t>
            </a:fld>
            <a:endParaRPr lang="en-GB"/>
          </a:p>
        </p:txBody>
      </p:sp>
      <p:sp>
        <p:nvSpPr>
          <p:cNvPr id="4" name="Footer Placeholder 3">
            <a:extLst>
              <a:ext uri="{FF2B5EF4-FFF2-40B4-BE49-F238E27FC236}">
                <a16:creationId xmlns:a16="http://schemas.microsoft.com/office/drawing/2014/main" id="{21384278-9803-4C23-B481-0F01D8E21B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53BBC19-2378-4ED8-BBA0-22B809AF24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E2E9A8-12F5-4E96-ACAB-A6FB43BCB322}" type="slidenum">
              <a:rPr lang="en-GB" smtClean="0"/>
              <a:t>‹#›</a:t>
            </a:fld>
            <a:endParaRPr lang="en-GB"/>
          </a:p>
        </p:txBody>
      </p:sp>
    </p:spTree>
    <p:extLst>
      <p:ext uri="{BB962C8B-B14F-4D97-AF65-F5344CB8AC3E}">
        <p14:creationId xmlns:p14="http://schemas.microsoft.com/office/powerpoint/2010/main" val="26294160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slide - logo header footer">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3" cy="475131"/>
          </a:xfrm>
          <a:prstGeom prst="rect">
            <a:avLst/>
          </a:prstGeom>
        </p:spPr>
        <p:txBody>
          <a:bodyPr lIns="0" tIns="0" rIns="0" bIns="0">
            <a:noAutofit/>
          </a:bodyPr>
          <a:lstStyle>
            <a:lvl1pPr marL="0" indent="0">
              <a:buNone/>
              <a:defRPr sz="2800" b="0"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043008"/>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07883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1718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447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363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665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3332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title slide">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6586A94-B3C9-6042-BC2A-64AC09E01779}"/>
              </a:ext>
            </a:extLst>
          </p:cNvPr>
          <p:cNvSpPr>
            <a:spLocks noGrp="1"/>
          </p:cNvSpPr>
          <p:nvPr>
            <p:ph type="body" sz="quarter" idx="10" hasCustomPrompt="1"/>
          </p:nvPr>
        </p:nvSpPr>
        <p:spPr>
          <a:xfrm>
            <a:off x="384517" y="567956"/>
            <a:ext cx="6582251" cy="295258"/>
          </a:xfrm>
          <a:prstGeom prst="rect">
            <a:avLst/>
          </a:prstGeom>
        </p:spPr>
        <p:txBody>
          <a:bodyPr lIns="0" tIns="0" rIns="0" bIns="0">
            <a:normAutofit/>
          </a:bodyPr>
          <a:lstStyle>
            <a:lvl1pPr marL="0" indent="0">
              <a:buNone/>
              <a:defRPr sz="18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date</a:t>
            </a:r>
            <a:endParaRPr lang="en-US" dirty="0"/>
          </a:p>
        </p:txBody>
      </p:sp>
      <p:sp>
        <p:nvSpPr>
          <p:cNvPr id="16" name="Text Placeholder 14">
            <a:extLst>
              <a:ext uri="{FF2B5EF4-FFF2-40B4-BE49-F238E27FC236}">
                <a16:creationId xmlns:a16="http://schemas.microsoft.com/office/drawing/2014/main" id="{AC3648E5-5161-8E43-8FAF-F248AC4B2FD2}"/>
              </a:ext>
            </a:extLst>
          </p:cNvPr>
          <p:cNvSpPr>
            <a:spLocks noGrp="1"/>
          </p:cNvSpPr>
          <p:nvPr>
            <p:ph type="body" sz="quarter" idx="11" hasCustomPrompt="1"/>
          </p:nvPr>
        </p:nvSpPr>
        <p:spPr>
          <a:xfrm>
            <a:off x="375139" y="1600667"/>
            <a:ext cx="6079179" cy="1128752"/>
          </a:xfrm>
          <a:prstGeom prst="rect">
            <a:avLst/>
          </a:prstGeom>
        </p:spPr>
        <p:txBody>
          <a:bodyPr lIns="0" tIns="0" rIns="0" bIns="0">
            <a:noAutofit/>
          </a:bodyPr>
          <a:lstStyle>
            <a:lvl1pPr marL="0" indent="0">
              <a:lnSpc>
                <a:spcPct val="100000"/>
              </a:lnSpc>
              <a:spcBef>
                <a:spcPts val="0"/>
              </a:spcBef>
              <a:buNone/>
              <a:defRPr sz="3400" b="1"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 </a:t>
            </a:r>
            <a:br>
              <a:rPr lang="en-GB" dirty="0"/>
            </a:br>
            <a:r>
              <a:rPr lang="en-GB" dirty="0"/>
              <a:t>to go here</a:t>
            </a:r>
            <a:endParaRPr lang="en-US" dirty="0"/>
          </a:p>
        </p:txBody>
      </p:sp>
      <p:sp>
        <p:nvSpPr>
          <p:cNvPr id="17" name="Text Placeholder 14">
            <a:extLst>
              <a:ext uri="{FF2B5EF4-FFF2-40B4-BE49-F238E27FC236}">
                <a16:creationId xmlns:a16="http://schemas.microsoft.com/office/drawing/2014/main" id="{9CCE9331-9F03-7640-B678-858076B14DE4}"/>
              </a:ext>
            </a:extLst>
          </p:cNvPr>
          <p:cNvSpPr>
            <a:spLocks noGrp="1"/>
          </p:cNvSpPr>
          <p:nvPr>
            <p:ph type="body" sz="quarter" idx="12" hasCustomPrompt="1"/>
          </p:nvPr>
        </p:nvSpPr>
        <p:spPr>
          <a:xfrm>
            <a:off x="384517" y="2883318"/>
            <a:ext cx="6079179" cy="1380674"/>
          </a:xfrm>
          <a:prstGeom prst="rect">
            <a:avLst/>
          </a:prstGeom>
        </p:spPr>
        <p:txBody>
          <a:bodyPr lIns="0" tIns="0" rIns="0" bIns="0">
            <a:normAutofit/>
          </a:bodyPr>
          <a:lstStyle>
            <a:lvl1pPr marL="0" indent="0">
              <a:lnSpc>
                <a:spcPct val="100000"/>
              </a:lnSpc>
              <a:spcBef>
                <a:spcPts val="0"/>
              </a:spcBef>
              <a:buNone/>
              <a:defRPr sz="24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Supporting subhead</a:t>
            </a:r>
            <a:endParaRPr lang="en-US" dirty="0"/>
          </a:p>
        </p:txBody>
      </p:sp>
      <p:cxnSp>
        <p:nvCxnSpPr>
          <p:cNvPr id="9" name="Straight Connector 8">
            <a:extLst>
              <a:ext uri="{FF2B5EF4-FFF2-40B4-BE49-F238E27FC236}">
                <a16:creationId xmlns:a16="http://schemas.microsoft.com/office/drawing/2014/main" id="{06891E80-8FF9-EA46-9731-67AA52173D5E}"/>
              </a:ext>
            </a:extLst>
          </p:cNvPr>
          <p:cNvCxnSpPr>
            <a:cxnSpLocks/>
          </p:cNvCxnSpPr>
          <p:nvPr userDrawn="1"/>
        </p:nvCxnSpPr>
        <p:spPr>
          <a:xfrm>
            <a:off x="375139" y="1039562"/>
            <a:ext cx="6591629" cy="0"/>
          </a:xfrm>
          <a:prstGeom prst="line">
            <a:avLst/>
          </a:prstGeom>
          <a:ln>
            <a:solidFill>
              <a:srgbClr val="7197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1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39414C"/>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rgbClr val="7197CF"/>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14300"/>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79201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ck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chemeClr val="bg1"/>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32773"/>
          </a:xfrm>
          <a:prstGeom prst="rect">
            <a:avLst/>
          </a:prstGeom>
        </p:spPr>
        <p:txBody>
          <a:bodyPr lIns="0" tIns="0" rIns="0" bIns="0"/>
          <a:lstStyle>
            <a:lvl1pPr marL="0" indent="0">
              <a:buNone/>
              <a:defRPr sz="2000" b="0"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35808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6669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68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549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271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43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1686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PNG"/><Relationship Id="rId2" Type="http://schemas.openxmlformats.org/officeDocument/2006/relationships/slideLayout" Target="../slideLayouts/slideLayout5.xml"/><Relationship Id="rId16"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54ABEE-4A71-43F7-B2E1-14C798543CEC}"/>
              </a:ext>
            </a:extLst>
          </p:cNvPr>
          <p:cNvSpPr/>
          <p:nvPr userDrawn="1"/>
        </p:nvSpPr>
        <p:spPr>
          <a:xfrm>
            <a:off x="0" y="0"/>
            <a:ext cx="12192000" cy="1291582"/>
          </a:xfrm>
          <a:prstGeom prst="rect">
            <a:avLst/>
          </a:prstGeom>
          <a:solidFill>
            <a:schemeClr val="accent3">
              <a:lumMod val="40000"/>
              <a:lumOff val="60000"/>
            </a:schemeClr>
          </a:solidFill>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800"/>
          </a:p>
        </p:txBody>
      </p:sp>
      <p:cxnSp>
        <p:nvCxnSpPr>
          <p:cNvPr id="14" name="Straight Connector 13">
            <a:extLst>
              <a:ext uri="{FF2B5EF4-FFF2-40B4-BE49-F238E27FC236}">
                <a16:creationId xmlns:a16="http://schemas.microsoft.com/office/drawing/2014/main" id="{034B7ADF-178E-4CBC-981A-A756A99A4241}"/>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158F42C-EED7-41D9-8846-F8305F5941F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3" name="Picture 2">
            <a:extLst>
              <a:ext uri="{FF2B5EF4-FFF2-40B4-BE49-F238E27FC236}">
                <a16:creationId xmlns:a16="http://schemas.microsoft.com/office/drawing/2014/main" id="{754C6FF7-C262-6E65-3952-08EC293F9850}"/>
              </a:ext>
            </a:extLst>
          </p:cNvPr>
          <p:cNvPicPr>
            <a:picLocks noChangeAspect="1"/>
          </p:cNvPicPr>
          <p:nvPr userDrawn="1"/>
        </p:nvPicPr>
        <p:blipFill>
          <a:blip r:embed="rId3"/>
          <a:stretch>
            <a:fillRect/>
          </a:stretch>
        </p:blipFill>
        <p:spPr>
          <a:xfrm>
            <a:off x="9926400" y="148424"/>
            <a:ext cx="1757003" cy="1920517"/>
          </a:xfrm>
          <a:prstGeom prst="rect">
            <a:avLst/>
          </a:prstGeom>
        </p:spPr>
      </p:pic>
      <p:pic>
        <p:nvPicPr>
          <p:cNvPr id="2" name="Picture 1">
            <a:extLst>
              <a:ext uri="{FF2B5EF4-FFF2-40B4-BE49-F238E27FC236}">
                <a16:creationId xmlns:a16="http://schemas.microsoft.com/office/drawing/2014/main" id="{565909AA-C36F-1400-79F9-5090B8EF0386}"/>
              </a:ext>
            </a:extLst>
          </p:cNvPr>
          <p:cNvPicPr>
            <a:picLocks noChangeAspect="1"/>
          </p:cNvPicPr>
          <p:nvPr userDrawn="1"/>
        </p:nvPicPr>
        <p:blipFill>
          <a:blip r:embed="rId4">
            <a:alphaModFix amt="20000"/>
          </a:blip>
          <a:stretch>
            <a:fillRect/>
          </a:stretch>
        </p:blipFill>
        <p:spPr>
          <a:xfrm>
            <a:off x="-1220632" y="1543711"/>
            <a:ext cx="1964823" cy="1885289"/>
          </a:xfrm>
          <a:prstGeom prst="rect">
            <a:avLst/>
          </a:prstGeom>
        </p:spPr>
      </p:pic>
      <p:pic>
        <p:nvPicPr>
          <p:cNvPr id="4" name="Picture 3">
            <a:extLst>
              <a:ext uri="{FF2B5EF4-FFF2-40B4-BE49-F238E27FC236}">
                <a16:creationId xmlns:a16="http://schemas.microsoft.com/office/drawing/2014/main" id="{DD52A060-7B7E-6D23-F993-DB59413F8E7C}"/>
              </a:ext>
            </a:extLst>
          </p:cNvPr>
          <p:cNvPicPr>
            <a:picLocks noChangeAspect="1"/>
          </p:cNvPicPr>
          <p:nvPr userDrawn="1"/>
        </p:nvPicPr>
        <p:blipFill>
          <a:blip r:embed="rId4">
            <a:alphaModFix amt="20000"/>
          </a:blip>
          <a:stretch>
            <a:fillRect/>
          </a:stretch>
        </p:blipFill>
        <p:spPr>
          <a:xfrm>
            <a:off x="11434020" y="3977094"/>
            <a:ext cx="1964823" cy="1885289"/>
          </a:xfrm>
          <a:prstGeom prst="rect">
            <a:avLst/>
          </a:prstGeom>
        </p:spPr>
      </p:pic>
    </p:spTree>
    <p:extLst>
      <p:ext uri="{BB962C8B-B14F-4D97-AF65-F5344CB8AC3E}">
        <p14:creationId xmlns:p14="http://schemas.microsoft.com/office/powerpoint/2010/main" val="2488306311"/>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16AB2-5454-1744-83A1-CF4E927E4A54}"/>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39414C"/>
                </a:solidFill>
                <a:latin typeface="Arial Narrow" panose="020B0606020202030204" pitchFamily="34" charset="0"/>
              </a:rPr>
              <a:t>nationalctec.co.uk</a:t>
            </a:r>
          </a:p>
        </p:txBody>
      </p:sp>
      <p:pic>
        <p:nvPicPr>
          <p:cNvPr id="5" name="Picture 4">
            <a:extLst>
              <a:ext uri="{FF2B5EF4-FFF2-40B4-BE49-F238E27FC236}">
                <a16:creationId xmlns:a16="http://schemas.microsoft.com/office/drawing/2014/main" id="{C2FCBF02-7AFD-B554-0326-CEFB19929814}"/>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3" name="Picture 2">
            <a:extLst>
              <a:ext uri="{FF2B5EF4-FFF2-40B4-BE49-F238E27FC236}">
                <a16:creationId xmlns:a16="http://schemas.microsoft.com/office/drawing/2014/main" id="{B4B41138-9ECB-8F23-5858-88C421D139C6}"/>
              </a:ext>
            </a:extLst>
          </p:cNvPr>
          <p:cNvPicPr>
            <a:picLocks noChangeAspect="1"/>
          </p:cNvPicPr>
          <p:nvPr userDrawn="1"/>
        </p:nvPicPr>
        <p:blipFill>
          <a:blip r:embed="rId4">
            <a:alphaModFix amt="3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AED8C09A-7D51-8FCD-EBFE-9BCB812DDEB6}"/>
              </a:ext>
            </a:extLst>
          </p:cNvPr>
          <p:cNvPicPr>
            <a:picLocks noChangeAspect="1"/>
          </p:cNvPicPr>
          <p:nvPr userDrawn="1"/>
        </p:nvPicPr>
        <p:blipFill>
          <a:blip r:embed="rId4">
            <a:alphaModFix amt="3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3682685652"/>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9414C"/>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F7F5F50-0D33-2A4F-A9AB-63FA43B10C6C}"/>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chemeClr val="bg1"/>
                </a:solidFill>
                <a:latin typeface="Arial Narrow" panose="020B0606020202030204" pitchFamily="34" charset="0"/>
                <a:cs typeface="Arial" panose="020B0604020202020204" pitchFamily="34" charset="0"/>
              </a:rPr>
              <a:t>nationalctec.co.uk</a:t>
            </a:r>
          </a:p>
        </p:txBody>
      </p:sp>
      <p:pic>
        <p:nvPicPr>
          <p:cNvPr id="5" name="Picture 4">
            <a:extLst>
              <a:ext uri="{FF2B5EF4-FFF2-40B4-BE49-F238E27FC236}">
                <a16:creationId xmlns:a16="http://schemas.microsoft.com/office/drawing/2014/main" id="{B6D0A04C-5A95-AE47-96C6-9FE85EE3D8AF}"/>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6" name="Picture 5">
            <a:extLst>
              <a:ext uri="{FF2B5EF4-FFF2-40B4-BE49-F238E27FC236}">
                <a16:creationId xmlns:a16="http://schemas.microsoft.com/office/drawing/2014/main" id="{44FBE68C-7575-29C9-9D97-E4CC62ECF182}"/>
              </a:ext>
            </a:extLst>
          </p:cNvPr>
          <p:cNvPicPr>
            <a:picLocks noChangeAspect="1"/>
          </p:cNvPicPr>
          <p:nvPr userDrawn="1"/>
        </p:nvPicPr>
        <p:blipFill>
          <a:blip r:embed="rId4">
            <a:alphaModFix amt="35000"/>
            <a:biLevel thresh="2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FD7F8BCD-73FC-0F15-66F0-9AE7B8E024C7}"/>
              </a:ext>
            </a:extLst>
          </p:cNvPr>
          <p:cNvPicPr>
            <a:picLocks noChangeAspect="1"/>
          </p:cNvPicPr>
          <p:nvPr userDrawn="1"/>
        </p:nvPicPr>
        <p:blipFill>
          <a:blip r:embed="rId4">
            <a:alphaModFix amt="35000"/>
            <a:biLevel thresh="2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23998233"/>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8" name="Rectangle 7">
            <a:extLst>
              <a:ext uri="{FF2B5EF4-FFF2-40B4-BE49-F238E27FC236}">
                <a16:creationId xmlns:a16="http://schemas.microsoft.com/office/drawing/2014/main" id="{84E32EB2-152F-1D33-EC8E-0052EC094D7D}"/>
              </a:ext>
            </a:extLst>
          </p:cNvPr>
          <p:cNvSpPr/>
          <p:nvPr userDrawn="1"/>
        </p:nvSpPr>
        <p:spPr>
          <a:xfrm>
            <a:off x="1" y="6127072"/>
            <a:ext cx="12191999" cy="730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9" name="Rectangle 8">
            <a:extLst>
              <a:ext uri="{FF2B5EF4-FFF2-40B4-BE49-F238E27FC236}">
                <a16:creationId xmlns:a16="http://schemas.microsoft.com/office/drawing/2014/main" id="{6FB4751B-EA42-3B50-B895-4DE7C9C9515D}"/>
              </a:ext>
            </a:extLst>
          </p:cNvPr>
          <p:cNvSpPr/>
          <p:nvPr userDrawn="1"/>
        </p:nvSpPr>
        <p:spPr>
          <a:xfrm>
            <a:off x="0" y="6367550"/>
            <a:ext cx="10501899" cy="490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3" name="Picture 12">
            <a:extLst>
              <a:ext uri="{FF2B5EF4-FFF2-40B4-BE49-F238E27FC236}">
                <a16:creationId xmlns:a16="http://schemas.microsoft.com/office/drawing/2014/main" id="{B2829DD1-392D-EB14-8B3A-0EB9B31F4173}"/>
              </a:ext>
            </a:extLst>
          </p:cNvPr>
          <p:cNvPicPr>
            <a:picLocks noChangeAspect="1"/>
          </p:cNvPicPr>
          <p:nvPr userDrawn="1"/>
        </p:nvPicPr>
        <p:blipFill>
          <a:blip r:embed="rId14"/>
          <a:stretch>
            <a:fillRect/>
          </a:stretch>
        </p:blipFill>
        <p:spPr>
          <a:xfrm>
            <a:off x="3310223" y="8528595"/>
            <a:ext cx="1556516" cy="1043942"/>
          </a:xfrm>
          <a:prstGeom prst="rect">
            <a:avLst/>
          </a:prstGeom>
        </p:spPr>
      </p:pic>
      <p:cxnSp>
        <p:nvCxnSpPr>
          <p:cNvPr id="14" name="Straight Connector 13">
            <a:extLst>
              <a:ext uri="{FF2B5EF4-FFF2-40B4-BE49-F238E27FC236}">
                <a16:creationId xmlns:a16="http://schemas.microsoft.com/office/drawing/2014/main" id="{9B777DA4-2847-5AFA-802B-F96ECB1ABED2}"/>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D1030DC-C1C3-0244-8BB1-5C30DA8A9ED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19" name="Picture 18">
            <a:extLst>
              <a:ext uri="{FF2B5EF4-FFF2-40B4-BE49-F238E27FC236}">
                <a16:creationId xmlns:a16="http://schemas.microsoft.com/office/drawing/2014/main" id="{024CB29F-EC7C-D945-195B-D3E4CA9628B0}"/>
              </a:ext>
            </a:extLst>
          </p:cNvPr>
          <p:cNvPicPr>
            <a:picLocks noChangeAspect="1"/>
          </p:cNvPicPr>
          <p:nvPr userDrawn="1"/>
        </p:nvPicPr>
        <p:blipFill>
          <a:blip r:embed="rId15"/>
          <a:stretch>
            <a:fillRect/>
          </a:stretch>
        </p:blipFill>
        <p:spPr>
          <a:xfrm>
            <a:off x="9926400" y="148424"/>
            <a:ext cx="1757003" cy="1920517"/>
          </a:xfrm>
          <a:prstGeom prst="rect">
            <a:avLst/>
          </a:prstGeom>
        </p:spPr>
      </p:pic>
      <p:pic>
        <p:nvPicPr>
          <p:cNvPr id="7" name="Picture 6">
            <a:extLst>
              <a:ext uri="{FF2B5EF4-FFF2-40B4-BE49-F238E27FC236}">
                <a16:creationId xmlns:a16="http://schemas.microsoft.com/office/drawing/2014/main" id="{3C8B5D46-5328-942E-F9C5-B5A85D7230E4}"/>
              </a:ext>
            </a:extLst>
          </p:cNvPr>
          <p:cNvPicPr>
            <a:picLocks noChangeAspect="1"/>
          </p:cNvPicPr>
          <p:nvPr userDrawn="1"/>
        </p:nvPicPr>
        <p:blipFill>
          <a:blip r:embed="rId16">
            <a:alphaModFix amt="20000"/>
          </a:blip>
          <a:stretch>
            <a:fillRect/>
          </a:stretch>
        </p:blipFill>
        <p:spPr>
          <a:xfrm>
            <a:off x="-1232133" y="4060382"/>
            <a:ext cx="1964823" cy="1885289"/>
          </a:xfrm>
          <a:prstGeom prst="rect">
            <a:avLst/>
          </a:prstGeom>
        </p:spPr>
      </p:pic>
      <p:pic>
        <p:nvPicPr>
          <p:cNvPr id="20" name="Picture 19">
            <a:extLst>
              <a:ext uri="{FF2B5EF4-FFF2-40B4-BE49-F238E27FC236}">
                <a16:creationId xmlns:a16="http://schemas.microsoft.com/office/drawing/2014/main" id="{9DFD7718-9FE1-B6A3-6F35-C670125740D9}"/>
              </a:ext>
            </a:extLst>
          </p:cNvPr>
          <p:cNvPicPr>
            <a:picLocks noChangeAspect="1"/>
          </p:cNvPicPr>
          <p:nvPr userDrawn="1"/>
        </p:nvPicPr>
        <p:blipFill>
          <a:blip r:embed="rId17">
            <a:alphaModFix amt="35000"/>
          </a:blip>
          <a:stretch>
            <a:fillRect/>
          </a:stretch>
        </p:blipFill>
        <p:spPr>
          <a:xfrm>
            <a:off x="11257708" y="2321867"/>
            <a:ext cx="1793704" cy="1920510"/>
          </a:xfrm>
          <a:prstGeom prst="rect">
            <a:avLst/>
          </a:prstGeom>
        </p:spPr>
      </p:pic>
      <p:pic>
        <p:nvPicPr>
          <p:cNvPr id="21" name="Picture 20">
            <a:extLst>
              <a:ext uri="{FF2B5EF4-FFF2-40B4-BE49-F238E27FC236}">
                <a16:creationId xmlns:a16="http://schemas.microsoft.com/office/drawing/2014/main" id="{227B8A92-455F-CA0A-B100-84C7B17AB831}"/>
              </a:ext>
            </a:extLst>
          </p:cNvPr>
          <p:cNvPicPr>
            <a:picLocks noChangeAspect="1"/>
          </p:cNvPicPr>
          <p:nvPr userDrawn="1"/>
        </p:nvPicPr>
        <p:blipFill>
          <a:blip r:embed="rId17">
            <a:alphaModFix amt="35000"/>
          </a:blip>
          <a:stretch>
            <a:fillRect/>
          </a:stretch>
        </p:blipFill>
        <p:spPr>
          <a:xfrm>
            <a:off x="10360856" y="3917710"/>
            <a:ext cx="1793704" cy="1920510"/>
          </a:xfrm>
          <a:prstGeom prst="rect">
            <a:avLst/>
          </a:prstGeom>
        </p:spPr>
      </p:pic>
    </p:spTree>
    <p:extLst>
      <p:ext uri="{BB962C8B-B14F-4D97-AF65-F5344CB8AC3E}">
        <p14:creationId xmlns:p14="http://schemas.microsoft.com/office/powerpoint/2010/main" val="23669182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3600" kern="1200">
          <a:solidFill>
            <a:srgbClr val="39414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941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941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1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4EBD9-9DF8-8B4D-B9EF-21E5E5FE4045}"/>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5B56059-7364-A743-8A94-0CC36D604597}"/>
              </a:ext>
            </a:extLst>
          </p:cNvPr>
          <p:cNvSpPr>
            <a:spLocks noGrp="1"/>
          </p:cNvSpPr>
          <p:nvPr>
            <p:ph type="body" sz="quarter" idx="11"/>
          </p:nvPr>
        </p:nvSpPr>
        <p:spPr/>
        <p:txBody>
          <a:bodyPr/>
          <a:lstStyle/>
          <a:p>
            <a:r>
              <a:rPr lang="en-US" dirty="0"/>
              <a:t>South East CTEC </a:t>
            </a:r>
          </a:p>
        </p:txBody>
      </p:sp>
      <p:sp>
        <p:nvSpPr>
          <p:cNvPr id="4" name="Text Placeholder 3">
            <a:extLst>
              <a:ext uri="{FF2B5EF4-FFF2-40B4-BE49-F238E27FC236}">
                <a16:creationId xmlns:a16="http://schemas.microsoft.com/office/drawing/2014/main" id="{5C2F5A7D-0C9E-5E46-BE8B-5FAA146251DB}"/>
              </a:ext>
            </a:extLst>
          </p:cNvPr>
          <p:cNvSpPr>
            <a:spLocks noGrp="1"/>
          </p:cNvSpPr>
          <p:nvPr>
            <p:ph type="body" sz="quarter" idx="12"/>
          </p:nvPr>
        </p:nvSpPr>
        <p:spPr/>
        <p:txBody>
          <a:bodyPr/>
          <a:lstStyle/>
          <a:p>
            <a:r>
              <a:rPr lang="en-US" dirty="0"/>
              <a:t>Led by </a:t>
            </a:r>
            <a:r>
              <a:rPr lang="en-GB" dirty="0"/>
              <a:t>North Kent College </a:t>
            </a:r>
            <a:endParaRPr lang="en-US" dirty="0"/>
          </a:p>
        </p:txBody>
      </p:sp>
    </p:spTree>
    <p:extLst>
      <p:ext uri="{BB962C8B-B14F-4D97-AF65-F5344CB8AC3E}">
        <p14:creationId xmlns:p14="http://schemas.microsoft.com/office/powerpoint/2010/main" val="280482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1B7CC-9BC2-4B03-901B-CF43EE47D1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5D2991-9247-07F4-08E5-53F08A8C60D8}"/>
              </a:ext>
            </a:extLst>
          </p:cNvPr>
          <p:cNvSpPr>
            <a:spLocks noGrp="1"/>
          </p:cNvSpPr>
          <p:nvPr>
            <p:ph type="body" sz="quarter" idx="10"/>
          </p:nvPr>
        </p:nvSpPr>
        <p:spPr/>
        <p:txBody>
          <a:bodyPr/>
          <a:lstStyle/>
          <a:p>
            <a:r>
              <a:rPr lang="en-GB" dirty="0"/>
              <a:t>South East CTEC </a:t>
            </a:r>
          </a:p>
        </p:txBody>
      </p:sp>
      <p:sp>
        <p:nvSpPr>
          <p:cNvPr id="3" name="Text Placeholder 2">
            <a:extLst>
              <a:ext uri="{FF2B5EF4-FFF2-40B4-BE49-F238E27FC236}">
                <a16:creationId xmlns:a16="http://schemas.microsoft.com/office/drawing/2014/main" id="{9ADC58D4-3E63-080E-185B-5220BCA4F176}"/>
              </a:ext>
            </a:extLst>
          </p:cNvPr>
          <p:cNvSpPr>
            <a:spLocks noGrp="1"/>
          </p:cNvSpPr>
          <p:nvPr>
            <p:ph type="body" sz="quarter" idx="11"/>
          </p:nvPr>
        </p:nvSpPr>
        <p:spPr>
          <a:xfrm>
            <a:off x="384517" y="500146"/>
            <a:ext cx="8220905" cy="475131"/>
          </a:xfrm>
        </p:spPr>
        <p:txBody>
          <a:bodyPr/>
          <a:lstStyle/>
          <a:p>
            <a:r>
              <a:rPr lang="en-GB" dirty="0"/>
              <a:t>Vision statement</a:t>
            </a:r>
          </a:p>
        </p:txBody>
      </p:sp>
      <p:sp>
        <p:nvSpPr>
          <p:cNvPr id="4" name="Text Placeholder 3">
            <a:extLst>
              <a:ext uri="{FF2B5EF4-FFF2-40B4-BE49-F238E27FC236}">
                <a16:creationId xmlns:a16="http://schemas.microsoft.com/office/drawing/2014/main" id="{A817F58B-04AC-B7A0-CC2A-27AB714869CA}"/>
              </a:ext>
            </a:extLst>
          </p:cNvPr>
          <p:cNvSpPr>
            <a:spLocks noGrp="1"/>
          </p:cNvSpPr>
          <p:nvPr>
            <p:ph type="body" idx="1"/>
          </p:nvPr>
        </p:nvSpPr>
        <p:spPr>
          <a:xfrm>
            <a:off x="384518" y="1067181"/>
            <a:ext cx="11367733" cy="5529798"/>
          </a:xfrm>
        </p:spPr>
        <p:txBody>
          <a:bodyPr/>
          <a:lstStyle/>
          <a:p>
            <a:pPr algn="ctr">
              <a:spcAft>
                <a:spcPts val="600"/>
              </a:spcAft>
            </a:pPr>
            <a:endParaRPr lang="en-US" b="1" i="1" dirty="0">
              <a:solidFill>
                <a:schemeClr val="accent5">
                  <a:lumMod val="75000"/>
                </a:schemeClr>
              </a:solidFill>
            </a:endParaRPr>
          </a:p>
          <a:p>
            <a:pPr algn="ctr">
              <a:spcAft>
                <a:spcPts val="600"/>
              </a:spcAft>
            </a:pPr>
            <a:r>
              <a:rPr lang="en-US" b="1" i="1" dirty="0">
                <a:solidFill>
                  <a:schemeClr val="tx1"/>
                </a:solidFill>
              </a:rPr>
              <a:t>SECTEC’s vision is to create a high‑performing, collaborative construction skills system </a:t>
            </a:r>
          </a:p>
          <a:p>
            <a:pPr algn="ctr">
              <a:spcAft>
                <a:spcPts val="600"/>
              </a:spcAft>
            </a:pPr>
            <a:r>
              <a:rPr lang="en-US" b="1" i="1" dirty="0">
                <a:solidFill>
                  <a:schemeClr val="tx1"/>
                </a:solidFill>
              </a:rPr>
              <a:t>One that delivers excellent teaching, industry‑relevant provision, inspiring career pathways and meets the evolving needs of construction employers across the South East</a:t>
            </a:r>
          </a:p>
          <a:p>
            <a:pPr>
              <a:spcAft>
                <a:spcPts val="600"/>
              </a:spcAft>
            </a:pPr>
            <a:r>
              <a:rPr lang="en-US" sz="1800" dirty="0"/>
              <a:t>Our ambition is to create a region where:</a:t>
            </a:r>
          </a:p>
          <a:p>
            <a:pPr lvl="1" indent="-228600">
              <a:spcAft>
                <a:spcPts val="600"/>
              </a:spcAft>
              <a:buFont typeface="Arial" panose="020B0604020202020204" pitchFamily="34" charset="0"/>
              <a:buChar char="•"/>
            </a:pPr>
            <a:r>
              <a:rPr lang="en-US" sz="1800" b="1" dirty="0">
                <a:solidFill>
                  <a:schemeClr val="accent5">
                    <a:lumMod val="75000"/>
                  </a:schemeClr>
                </a:solidFill>
                <a:latin typeface="Arial" panose="020B0604020202020204" pitchFamily="34" charset="0"/>
                <a:cs typeface="Arial" panose="020B0604020202020204" pitchFamily="34" charset="0"/>
              </a:rPr>
              <a:t>Construction teachers are supported, upskilled and retained</a:t>
            </a:r>
            <a:r>
              <a:rPr lang="en-US" sz="1800" dirty="0">
                <a:latin typeface="Arial" panose="020B0604020202020204" pitchFamily="34" charset="0"/>
                <a:cs typeface="Arial" panose="020B0604020202020204" pitchFamily="34" charset="0"/>
              </a:rPr>
              <a:t>, with access to high‑quality CPD, industry upskilling and collaborative networks.</a:t>
            </a:r>
          </a:p>
          <a:p>
            <a:pPr lvl="1" indent="-228600">
              <a:spcAft>
                <a:spcPts val="600"/>
              </a:spcAft>
              <a:buFont typeface="Arial" panose="020B0604020202020204" pitchFamily="34" charset="0"/>
              <a:buChar char="•"/>
            </a:pPr>
            <a:r>
              <a:rPr lang="en-US" sz="1800" b="1" dirty="0">
                <a:solidFill>
                  <a:schemeClr val="accent5">
                    <a:lumMod val="75000"/>
                  </a:schemeClr>
                </a:solidFill>
                <a:latin typeface="Arial" panose="020B0604020202020204" pitchFamily="34" charset="0"/>
                <a:cs typeface="Arial" panose="020B0604020202020204" pitchFamily="34" charset="0"/>
              </a:rPr>
              <a:t>Provision is responsive and industry‑aligned</a:t>
            </a:r>
            <a:r>
              <a:rPr lang="en-US" sz="1800" dirty="0">
                <a:latin typeface="Arial" panose="020B0604020202020204" pitchFamily="34" charset="0"/>
                <a:cs typeface="Arial" panose="020B0604020202020204" pitchFamily="34" charset="0"/>
              </a:rPr>
              <a:t>, with core and specialist pathways shaped by robust evidence and employer insight.</a:t>
            </a:r>
          </a:p>
          <a:p>
            <a:pPr lvl="1" indent="-228600">
              <a:spcAft>
                <a:spcPts val="600"/>
              </a:spcAft>
              <a:buFont typeface="Arial" panose="020B0604020202020204" pitchFamily="34" charset="0"/>
              <a:buChar char="•"/>
            </a:pPr>
            <a:r>
              <a:rPr lang="en-US" sz="1800" b="1" dirty="0">
                <a:solidFill>
                  <a:schemeClr val="accent5">
                    <a:lumMod val="75000"/>
                  </a:schemeClr>
                </a:solidFill>
                <a:latin typeface="Arial" panose="020B0604020202020204" pitchFamily="34" charset="0"/>
                <a:cs typeface="Arial" panose="020B0604020202020204" pitchFamily="34" charset="0"/>
              </a:rPr>
              <a:t>Young people see construction as a dynamic, rewarding sector</a:t>
            </a:r>
            <a:r>
              <a:rPr lang="en-US" sz="1800" dirty="0">
                <a:latin typeface="Arial" panose="020B0604020202020204" pitchFamily="34" charset="0"/>
                <a:cs typeface="Arial" panose="020B0604020202020204" pitchFamily="34" charset="0"/>
              </a:rPr>
              <a:t>, with clear, aspirational routes into trade, technical and professional careers.</a:t>
            </a:r>
          </a:p>
          <a:p>
            <a:pPr lvl="1" indent="-228600">
              <a:spcAft>
                <a:spcPts val="600"/>
              </a:spcAft>
              <a:buFont typeface="Arial" panose="020B0604020202020204" pitchFamily="34" charset="0"/>
              <a:buChar char="•"/>
            </a:pPr>
            <a:r>
              <a:rPr lang="en-US" sz="1800" b="1" dirty="0">
                <a:solidFill>
                  <a:schemeClr val="accent5">
                    <a:lumMod val="75000"/>
                  </a:schemeClr>
                </a:solidFill>
                <a:latin typeface="Arial" panose="020B0604020202020204" pitchFamily="34" charset="0"/>
                <a:cs typeface="Arial" panose="020B0604020202020204" pitchFamily="34" charset="0"/>
              </a:rPr>
              <a:t>All construction employers can understand and engage confidently with the skills system</a:t>
            </a:r>
            <a:r>
              <a:rPr lang="en-US" sz="1800" dirty="0">
                <a:solidFill>
                  <a:schemeClr val="accent5">
                    <a:lumMod val="75000"/>
                  </a:schemeClr>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contributing to a sustainable pipeline of talent.</a:t>
            </a:r>
          </a:p>
          <a:p>
            <a:pPr lvl="1" indent="-228600">
              <a:spcAft>
                <a:spcPts val="600"/>
              </a:spcAft>
              <a:buFont typeface="Arial" panose="020B0604020202020204" pitchFamily="34" charset="0"/>
              <a:buChar char="•"/>
            </a:pPr>
            <a:r>
              <a:rPr lang="en-US" sz="1800" b="1" dirty="0">
                <a:solidFill>
                  <a:schemeClr val="accent5">
                    <a:lumMod val="75000"/>
                  </a:schemeClr>
                </a:solidFill>
                <a:latin typeface="Arial" panose="020B0604020202020204" pitchFamily="34" charset="0"/>
                <a:cs typeface="Arial" panose="020B0604020202020204" pitchFamily="34" charset="0"/>
              </a:rPr>
              <a:t>Providers collaborate rather than compete</a:t>
            </a:r>
            <a:r>
              <a:rPr lang="en-US" sz="1800" dirty="0">
                <a:latin typeface="Arial" panose="020B0604020202020204" pitchFamily="34" charset="0"/>
                <a:cs typeface="Arial" panose="020B0604020202020204" pitchFamily="34" charset="0"/>
              </a:rPr>
              <a:t>, planning and coordinating to deliver the breadth, depth and quality of construction skills needed across the region.</a:t>
            </a:r>
          </a:p>
          <a:p>
            <a:pPr algn="ctr">
              <a:spcAft>
                <a:spcPts val="600"/>
              </a:spcAft>
            </a:pPr>
            <a:br>
              <a:rPr lang="en-US" sz="1800" b="1" dirty="0">
                <a:solidFill>
                  <a:schemeClr val="accent5">
                    <a:lumMod val="75000"/>
                  </a:schemeClr>
                </a:solidFill>
              </a:rPr>
            </a:br>
            <a:endParaRPr lang="en-US" sz="1800" b="1" dirty="0">
              <a:solidFill>
                <a:schemeClr val="accent5">
                  <a:lumMod val="75000"/>
                </a:schemeClr>
              </a:solidFill>
            </a:endParaRPr>
          </a:p>
          <a:p>
            <a:pPr marL="342900" lvl="0" indent="-342900">
              <a:buFont typeface="Arial" panose="020B0604020202020204" pitchFamily="34" charset="0"/>
              <a:buChar char="•"/>
            </a:pPr>
            <a:endParaRPr lang="en-GB" dirty="0"/>
          </a:p>
        </p:txBody>
      </p:sp>
    </p:spTree>
    <p:extLst>
      <p:ext uri="{BB962C8B-B14F-4D97-AF65-F5344CB8AC3E}">
        <p14:creationId xmlns:p14="http://schemas.microsoft.com/office/powerpoint/2010/main" val="88107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ABC0EA-831F-71D1-95AD-778160D2F613}"/>
              </a:ext>
            </a:extLst>
          </p:cNvPr>
          <p:cNvSpPr>
            <a:spLocks noGrp="1"/>
          </p:cNvSpPr>
          <p:nvPr>
            <p:ph type="body" sz="quarter" idx="10"/>
          </p:nvPr>
        </p:nvSpPr>
        <p:spPr/>
        <p:txBody>
          <a:bodyPr/>
          <a:lstStyle/>
          <a:p>
            <a:r>
              <a:rPr lang="en-GB" dirty="0"/>
              <a:t>South East CTEC </a:t>
            </a:r>
          </a:p>
        </p:txBody>
      </p:sp>
      <p:sp>
        <p:nvSpPr>
          <p:cNvPr id="3" name="Text Placeholder 2">
            <a:extLst>
              <a:ext uri="{FF2B5EF4-FFF2-40B4-BE49-F238E27FC236}">
                <a16:creationId xmlns:a16="http://schemas.microsoft.com/office/drawing/2014/main" id="{53BC56BB-10D9-7A3E-A822-754EB106DC4F}"/>
              </a:ext>
            </a:extLst>
          </p:cNvPr>
          <p:cNvSpPr>
            <a:spLocks noGrp="1"/>
          </p:cNvSpPr>
          <p:nvPr>
            <p:ph type="body" sz="quarter" idx="11"/>
          </p:nvPr>
        </p:nvSpPr>
        <p:spPr>
          <a:xfrm>
            <a:off x="384517" y="500146"/>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A51303AE-781E-6117-057A-3694B24D71F2}"/>
              </a:ext>
            </a:extLst>
          </p:cNvPr>
          <p:cNvSpPr>
            <a:spLocks noGrp="1"/>
          </p:cNvSpPr>
          <p:nvPr>
            <p:ph type="body" idx="1"/>
          </p:nvPr>
        </p:nvSpPr>
        <p:spPr>
          <a:xfrm>
            <a:off x="412133" y="1057372"/>
            <a:ext cx="11367733" cy="5800627"/>
          </a:xfrm>
        </p:spPr>
        <p:txBody>
          <a:bodyPr/>
          <a:lstStyle/>
          <a:p>
            <a:r>
              <a:rPr lang="en-GB" sz="1800" dirty="0"/>
              <a:t>Utilising market and skills research to underpin and inform the prioritisation of CPD, curriculum development and employer engagement activities and resources at regional and subregional levels.</a:t>
            </a:r>
          </a:p>
          <a:p>
            <a:r>
              <a:rPr lang="en-GB" sz="1800" dirty="0"/>
              <a:t>Promote and develop the South East Construction Regional Knowledge Centre with colleges and regional anchor employers, to support the expansion and improvement of curriculum resources and the professional development of technical educators, creating shared resources and communities of practice. </a:t>
            </a:r>
          </a:p>
          <a:p>
            <a:r>
              <a:rPr lang="en-GB" sz="1800" dirty="0"/>
              <a:t>Embed the regional and sub-regional approach to employer engagement for the SECTEC and establishing Industry led models (e.g. the Kent and Medway Industry 4 Council and the Industry Skills Hub) to support employer collaboration. This will include working on social value outcomes throughout the supply chain and developing support structures and resources for SME's in the construction supply chain to increase and improve opportunities for industry placements and apprenticeships.</a:t>
            </a:r>
          </a:p>
          <a:p>
            <a:r>
              <a:rPr lang="en-GB" sz="1800" dirty="0"/>
              <a:t>Develop the SECTEC Regional Construction Skills Partnership, rolling out the anchor college model (hub and spoke) to create a strong collaboration and delivery structure across the region.</a:t>
            </a:r>
          </a:p>
          <a:p>
            <a:r>
              <a:rPr lang="en-GB" sz="1800" dirty="0"/>
              <a:t>Launch the Construction Careers Map to showcase real life career journeys and progression pathways in the industry. </a:t>
            </a:r>
          </a:p>
          <a:p>
            <a:r>
              <a:rPr lang="en-GB" sz="1800" dirty="0"/>
              <a:t>Hold events, providing site based exposure, mentoring and engagement activity with employers in schools.   Particularly focused on those with SEND or are at risk of being NEET. As well as Teacher Encounter events to engage teachers with industry and ensure relevance to subject teaching in schools and construction skills competitions within sub-regions.</a:t>
            </a:r>
          </a:p>
          <a:p>
            <a:endParaRPr lang="en-GB" sz="1800" dirty="0"/>
          </a:p>
          <a:p>
            <a:endParaRPr lang="en-GB" sz="1800" dirty="0"/>
          </a:p>
        </p:txBody>
      </p:sp>
    </p:spTree>
    <p:extLst>
      <p:ext uri="{BB962C8B-B14F-4D97-AF65-F5344CB8AC3E}">
        <p14:creationId xmlns:p14="http://schemas.microsoft.com/office/powerpoint/2010/main" val="1071034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5D5C3C37B4B3498E2DEDB70AB17416" ma:contentTypeVersion="16" ma:contentTypeDescription="Create a new document." ma:contentTypeScope="" ma:versionID="25b98194924bfd0e51e56df7d5f24c81">
  <xsd:schema xmlns:xsd="http://www.w3.org/2001/XMLSchema" xmlns:xs="http://www.w3.org/2001/XMLSchema" xmlns:p="http://schemas.microsoft.com/office/2006/metadata/properties" xmlns:ns2="5cf4f19a-e85f-4b77-ac16-f621197aeaac" xmlns:ns3="257e01a3-cb96-43b8-993b-8a61864b0aa9" targetNamespace="http://schemas.microsoft.com/office/2006/metadata/properties" ma:root="true" ma:fieldsID="c79a8cfb42927688d1b06912ca5bff5f" ns2:_="" ns3:_="">
    <xsd:import namespace="5cf4f19a-e85f-4b77-ac16-f621197aeaac"/>
    <xsd:import namespace="257e01a3-cb96-43b8-993b-8a61864b0aa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f4f19a-e85f-4b77-ac16-f621197aea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562ed3c-fe0b-45d2-ab5e-ae300cde1aa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7e01a3-cb96-43b8-993b-8a61864b0aa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3355773-abd2-49fd-8adc-13bdb58555b5}" ma:internalName="TaxCatchAll" ma:showField="CatchAllData" ma:web="257e01a3-cb96-43b8-993b-8a61864b0a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f4f19a-e85f-4b77-ac16-f621197aeaac">
      <Terms xmlns="http://schemas.microsoft.com/office/infopath/2007/PartnerControls"/>
    </lcf76f155ced4ddcb4097134ff3c332f>
    <TaxCatchAll xmlns="257e01a3-cb96-43b8-993b-8a61864b0aa9" xsi:nil="true"/>
  </documentManagement>
</p:properties>
</file>

<file path=customXml/itemProps1.xml><?xml version="1.0" encoding="utf-8"?>
<ds:datastoreItem xmlns:ds="http://schemas.openxmlformats.org/officeDocument/2006/customXml" ds:itemID="{B28571AA-2B11-4D35-B604-F62B4CFB85FD}"/>
</file>

<file path=customXml/itemProps2.xml><?xml version="1.0" encoding="utf-8"?>
<ds:datastoreItem xmlns:ds="http://schemas.openxmlformats.org/officeDocument/2006/customXml" ds:itemID="{AB8FC477-018C-46A3-BA4C-DAA0BCE1600A}"/>
</file>

<file path=customXml/itemProps3.xml><?xml version="1.0" encoding="utf-8"?>
<ds:datastoreItem xmlns:ds="http://schemas.openxmlformats.org/officeDocument/2006/customXml" ds:itemID="{CC05E88C-3EBB-49D2-AFB1-D54CBB6311BE}"/>
</file>

<file path=docMetadata/LabelInfo.xml><?xml version="1.0" encoding="utf-8"?>
<clbl:labelList xmlns:clbl="http://schemas.microsoft.com/office/2020/mipLabelMetadata">
  <clbl:label id="{bbbc0059-14b4-452c-b118-fe6a575b3801}" enabled="0" method="" siteId="{bbbc0059-14b4-452c-b118-fe6a575b3801}" removed="1"/>
</clbl:labelList>
</file>

<file path=docProps/app.xml><?xml version="1.0" encoding="utf-8"?>
<Properties xmlns="http://schemas.openxmlformats.org/officeDocument/2006/extended-properties" xmlns:vt="http://schemas.openxmlformats.org/officeDocument/2006/docPropsVTypes">
  <Template>Office Theme</Template>
  <TotalTime>3730</TotalTime>
  <Words>438</Words>
  <Application>Microsoft Office PowerPoint</Application>
  <PresentationFormat>Widescreen</PresentationFormat>
  <Paragraphs>22</Paragraphs>
  <Slides>3</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vt:i4>
      </vt:variant>
    </vt:vector>
  </HeadingPairs>
  <TitlesOfParts>
    <vt:vector size="11" baseType="lpstr">
      <vt:lpstr>Arial</vt:lpstr>
      <vt:lpstr>Arial Black</vt:lpstr>
      <vt:lpstr>Arial Narrow</vt:lpstr>
      <vt:lpstr>Calibri</vt:lpstr>
      <vt:lpstr>1_Office Theme</vt:lpstr>
      <vt:lpstr>5_Office Theme</vt:lpstr>
      <vt:lpstr>7_Office Theme</vt:lpstr>
      <vt:lpstr>Office 2013 - 2022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first last</dc:creator>
  <cp:lastModifiedBy>Helen Russell</cp:lastModifiedBy>
  <cp:revision>48</cp:revision>
  <dcterms:created xsi:type="dcterms:W3CDTF">2021-11-23T16:09:07Z</dcterms:created>
  <dcterms:modified xsi:type="dcterms:W3CDTF">2026-07-10T09:50:26Z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0x010100355D5C3C37B4B3498E2DEDB70AB17416</vt:lpwstr>
  </property>
</Properties>
</file>