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65" r:id="rId5"/>
    <p:sldId id="263" r:id="rId6"/>
    <p:sldId id="266" r:id="rId7"/>
    <p:sldId id="267" r:id="rId8"/>
    <p:sldId id="268" r:id="rId9"/>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8183E"/>
    <a:srgbClr val="25303B"/>
    <a:srgbClr val="878787"/>
    <a:srgbClr val="767676"/>
    <a:srgbClr val="AADB1E"/>
    <a:srgbClr val="0085C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84" autoAdjust="0"/>
    <p:restoredTop sz="94694"/>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858378FD-774A-45AA-3EC6-60DC2EAA729A}"/>
              </a:ext>
            </a:extLst>
          </p:cNvPr>
          <p:cNvCxnSpPr>
            <a:cxnSpLocks/>
          </p:cNvCxnSpPr>
          <p:nvPr userDrawn="1"/>
        </p:nvCxnSpPr>
        <p:spPr>
          <a:xfrm>
            <a:off x="657225" y="5457369"/>
            <a:ext cx="11234738"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2" name="Rectangle 1">
            <a:extLst>
              <a:ext uri="{FF2B5EF4-FFF2-40B4-BE49-F238E27FC236}">
                <a16:creationId xmlns:a16="http://schemas.microsoft.com/office/drawing/2014/main" id="{0D12B337-0481-24E4-B3E3-5E0CC89C7818}"/>
              </a:ext>
            </a:extLst>
          </p:cNvPr>
          <p:cNvSpPr>
            <a:spLocks noGrp="1" noRot="1" noMove="1" noResize="1" noEditPoints="1" noAdjustHandles="1" noChangeArrowheads="1" noChangeShapeType="1"/>
          </p:cNvSpPr>
          <p:nvPr userDrawn="1"/>
        </p:nvSpPr>
        <p:spPr>
          <a:xfrm>
            <a:off x="0" y="0"/>
            <a:ext cx="12191999" cy="6858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F839C438-66A1-03B8-6A45-30A49959A763}"/>
              </a:ext>
            </a:extLst>
          </p:cNvPr>
          <p:cNvSpPr/>
          <p:nvPr userDrawn="1"/>
        </p:nvSpPr>
        <p:spPr>
          <a:xfrm>
            <a:off x="0" y="0"/>
            <a:ext cx="180000" cy="6858000"/>
          </a:xfrm>
          <a:prstGeom prst="rect">
            <a:avLst/>
          </a:prstGeom>
          <a:solidFill>
            <a:srgbClr val="0085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EF49BA6-DA42-D185-611B-0D638D9D6F46}"/>
              </a:ext>
            </a:extLst>
          </p:cNvPr>
          <p:cNvSpPr/>
          <p:nvPr userDrawn="1"/>
        </p:nvSpPr>
        <p:spPr>
          <a:xfrm>
            <a:off x="177800" y="0"/>
            <a:ext cx="180000" cy="6858000"/>
          </a:xfrm>
          <a:prstGeom prst="rect">
            <a:avLst/>
          </a:prstGeom>
          <a:solidFill>
            <a:srgbClr val="AADB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aseline="0" dirty="0"/>
          </a:p>
        </p:txBody>
      </p:sp>
      <p:pic>
        <p:nvPicPr>
          <p:cNvPr id="4" name="Picture 3">
            <a:extLst>
              <a:ext uri="{FF2B5EF4-FFF2-40B4-BE49-F238E27FC236}">
                <a16:creationId xmlns:a16="http://schemas.microsoft.com/office/drawing/2014/main" id="{E0DE362A-805F-0DF9-34E0-595B327CF2B9}"/>
              </a:ext>
            </a:extLst>
          </p:cNvPr>
          <p:cNvPicPr>
            <a:picLocks noChangeAspect="1"/>
          </p:cNvPicPr>
          <p:nvPr userDrawn="1"/>
        </p:nvPicPr>
        <p:blipFill>
          <a:blip r:embed="rId2"/>
          <a:stretch>
            <a:fillRect/>
          </a:stretch>
        </p:blipFill>
        <p:spPr>
          <a:xfrm>
            <a:off x="7080249" y="3551550"/>
            <a:ext cx="4933951" cy="3306450"/>
          </a:xfrm>
          <a:prstGeom prst="rect">
            <a:avLst/>
          </a:prstGeom>
        </p:spPr>
      </p:pic>
    </p:spTree>
    <p:extLst>
      <p:ext uri="{BB962C8B-B14F-4D97-AF65-F5344CB8AC3E}">
        <p14:creationId xmlns:p14="http://schemas.microsoft.com/office/powerpoint/2010/main" val="16270282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749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0DF82-ECC0-5FBD-95C1-DCD65765C20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A110C72-429B-D8E9-C263-DBDA0A55110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4F22B52-0C84-D253-18E7-370F7E5B50C0}"/>
              </a:ext>
            </a:extLst>
          </p:cNvPr>
          <p:cNvSpPr>
            <a:spLocks noGrp="1"/>
          </p:cNvSpPr>
          <p:nvPr>
            <p:ph type="dt" sz="half" idx="10"/>
          </p:nvPr>
        </p:nvSpPr>
        <p:spPr/>
        <p:txBody>
          <a:bodyPr/>
          <a:lstStyle/>
          <a:p>
            <a:fld id="{57EE2649-E44D-43F7-8E1E-E2A7B2A81C7D}" type="datetimeFigureOut">
              <a:rPr lang="en-GB" smtClean="0"/>
              <a:t>10/07/2026</a:t>
            </a:fld>
            <a:endParaRPr lang="en-GB"/>
          </a:p>
        </p:txBody>
      </p:sp>
      <p:sp>
        <p:nvSpPr>
          <p:cNvPr id="5" name="Footer Placeholder 4">
            <a:extLst>
              <a:ext uri="{FF2B5EF4-FFF2-40B4-BE49-F238E27FC236}">
                <a16:creationId xmlns:a16="http://schemas.microsoft.com/office/drawing/2014/main" id="{AD2D2F32-F121-26CE-C601-FE4502B20CA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311339-8942-DCEE-6EBA-1103B639F273}"/>
              </a:ext>
            </a:extLst>
          </p:cNvPr>
          <p:cNvSpPr>
            <a:spLocks noGrp="1"/>
          </p:cNvSpPr>
          <p:nvPr>
            <p:ph type="sldNum" sz="quarter" idx="12"/>
          </p:nvPr>
        </p:nvSpPr>
        <p:spPr/>
        <p:txBody>
          <a:bodyPr/>
          <a:lstStyle/>
          <a:p>
            <a:fld id="{EACF5BCB-5CED-4599-9581-9CED3C80420A}" type="slidenum">
              <a:rPr lang="en-GB" smtClean="0"/>
              <a:t>‹#›</a:t>
            </a:fld>
            <a:endParaRPr lang="en-GB"/>
          </a:p>
        </p:txBody>
      </p:sp>
    </p:spTree>
    <p:extLst>
      <p:ext uri="{BB962C8B-B14F-4D97-AF65-F5344CB8AC3E}">
        <p14:creationId xmlns:p14="http://schemas.microsoft.com/office/powerpoint/2010/main" val="14534737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7DE39E1-8096-9890-2D56-39922F3497C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4AF7F5F-8E3C-27C7-4590-78381F0B26F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185BD90-D832-C21F-0391-D94582F89F62}"/>
              </a:ext>
            </a:extLst>
          </p:cNvPr>
          <p:cNvSpPr>
            <a:spLocks noGrp="1"/>
          </p:cNvSpPr>
          <p:nvPr>
            <p:ph type="dt" sz="half" idx="10"/>
          </p:nvPr>
        </p:nvSpPr>
        <p:spPr/>
        <p:txBody>
          <a:bodyPr/>
          <a:lstStyle/>
          <a:p>
            <a:fld id="{57EE2649-E44D-43F7-8E1E-E2A7B2A81C7D}" type="datetimeFigureOut">
              <a:rPr lang="en-GB" smtClean="0"/>
              <a:t>10/07/2026</a:t>
            </a:fld>
            <a:endParaRPr lang="en-GB"/>
          </a:p>
        </p:txBody>
      </p:sp>
      <p:sp>
        <p:nvSpPr>
          <p:cNvPr id="5" name="Footer Placeholder 4">
            <a:extLst>
              <a:ext uri="{FF2B5EF4-FFF2-40B4-BE49-F238E27FC236}">
                <a16:creationId xmlns:a16="http://schemas.microsoft.com/office/drawing/2014/main" id="{96A86F1C-07CD-7839-BC0A-8519A254A8C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1C9901F-2104-6C77-F200-C03F786110E4}"/>
              </a:ext>
            </a:extLst>
          </p:cNvPr>
          <p:cNvSpPr>
            <a:spLocks noGrp="1"/>
          </p:cNvSpPr>
          <p:nvPr>
            <p:ph type="sldNum" sz="quarter" idx="12"/>
          </p:nvPr>
        </p:nvSpPr>
        <p:spPr/>
        <p:txBody>
          <a:bodyPr/>
          <a:lstStyle/>
          <a:p>
            <a:fld id="{EACF5BCB-5CED-4599-9581-9CED3C80420A}" type="slidenum">
              <a:rPr lang="en-GB" smtClean="0"/>
              <a:t>‹#›</a:t>
            </a:fld>
            <a:endParaRPr lang="en-GB"/>
          </a:p>
        </p:txBody>
      </p:sp>
    </p:spTree>
    <p:extLst>
      <p:ext uri="{BB962C8B-B14F-4D97-AF65-F5344CB8AC3E}">
        <p14:creationId xmlns:p14="http://schemas.microsoft.com/office/powerpoint/2010/main" val="11558323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5_Two Content">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C8CB6571-767A-0760-8173-6345C25424AB}"/>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098741" y="5058420"/>
            <a:ext cx="2169170" cy="1853015"/>
          </a:xfrm>
          <a:prstGeom prst="rect">
            <a:avLst/>
          </a:prstGeom>
        </p:spPr>
      </p:pic>
      <p:sp>
        <p:nvSpPr>
          <p:cNvPr id="3" name="Rectangle 2">
            <a:extLst>
              <a:ext uri="{FF2B5EF4-FFF2-40B4-BE49-F238E27FC236}">
                <a16:creationId xmlns:a16="http://schemas.microsoft.com/office/drawing/2014/main" id="{EEB88100-D936-1D3A-5F80-3CE7712C1B96}"/>
              </a:ext>
            </a:extLst>
          </p:cNvPr>
          <p:cNvSpPr/>
          <p:nvPr userDrawn="1"/>
        </p:nvSpPr>
        <p:spPr>
          <a:xfrm>
            <a:off x="0" y="0"/>
            <a:ext cx="180000" cy="6858000"/>
          </a:xfrm>
          <a:prstGeom prst="rect">
            <a:avLst/>
          </a:prstGeom>
          <a:solidFill>
            <a:srgbClr val="0085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4072009B-5C3E-DC21-6123-44EA075642E1}"/>
              </a:ext>
            </a:extLst>
          </p:cNvPr>
          <p:cNvSpPr/>
          <p:nvPr userDrawn="1"/>
        </p:nvSpPr>
        <p:spPr>
          <a:xfrm>
            <a:off x="177800" y="0"/>
            <a:ext cx="180000" cy="6858000"/>
          </a:xfrm>
          <a:prstGeom prst="rect">
            <a:avLst/>
          </a:prstGeom>
          <a:solidFill>
            <a:srgbClr val="AADB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aseline="0" dirty="0"/>
          </a:p>
        </p:txBody>
      </p:sp>
      <p:pic>
        <p:nvPicPr>
          <p:cNvPr id="6" name="Picture 5">
            <a:extLst>
              <a:ext uri="{FF2B5EF4-FFF2-40B4-BE49-F238E27FC236}">
                <a16:creationId xmlns:a16="http://schemas.microsoft.com/office/drawing/2014/main" id="{34233568-916A-6D6A-2755-AB11780C3FF4}"/>
              </a:ext>
            </a:extLst>
          </p:cNvPr>
          <p:cNvPicPr>
            <a:picLocks noChangeAspect="1"/>
          </p:cNvPicPr>
          <p:nvPr userDrawn="1"/>
        </p:nvPicPr>
        <p:blipFill>
          <a:blip r:embed="rId3"/>
          <a:stretch>
            <a:fillRect/>
          </a:stretch>
        </p:blipFill>
        <p:spPr>
          <a:xfrm>
            <a:off x="10451409" y="370936"/>
            <a:ext cx="1444782" cy="1578087"/>
          </a:xfrm>
          <a:prstGeom prst="rect">
            <a:avLst/>
          </a:prstGeom>
        </p:spPr>
      </p:pic>
    </p:spTree>
    <p:extLst>
      <p:ext uri="{BB962C8B-B14F-4D97-AF65-F5344CB8AC3E}">
        <p14:creationId xmlns:p14="http://schemas.microsoft.com/office/powerpoint/2010/main" val="3056918042"/>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24E849F8-9F93-7118-FDC1-3B4696A333B9}"/>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098741" y="5058420"/>
            <a:ext cx="2169170" cy="1853015"/>
          </a:xfrm>
          <a:prstGeom prst="rect">
            <a:avLst/>
          </a:prstGeom>
        </p:spPr>
      </p:pic>
      <p:sp>
        <p:nvSpPr>
          <p:cNvPr id="2" name="Rectangle 1">
            <a:extLst>
              <a:ext uri="{FF2B5EF4-FFF2-40B4-BE49-F238E27FC236}">
                <a16:creationId xmlns:a16="http://schemas.microsoft.com/office/drawing/2014/main" id="{EA5B1E1A-C62E-E044-3A2C-AA6EC5676909}"/>
              </a:ext>
            </a:extLst>
          </p:cNvPr>
          <p:cNvSpPr/>
          <p:nvPr userDrawn="1"/>
        </p:nvSpPr>
        <p:spPr>
          <a:xfrm>
            <a:off x="0" y="0"/>
            <a:ext cx="180000" cy="6858000"/>
          </a:xfrm>
          <a:prstGeom prst="rect">
            <a:avLst/>
          </a:prstGeom>
          <a:solidFill>
            <a:srgbClr val="0085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1848CA5-1FB2-03ED-D5EF-43106AEA88C4}"/>
              </a:ext>
            </a:extLst>
          </p:cNvPr>
          <p:cNvSpPr/>
          <p:nvPr userDrawn="1"/>
        </p:nvSpPr>
        <p:spPr>
          <a:xfrm>
            <a:off x="177800" y="0"/>
            <a:ext cx="180000" cy="6858000"/>
          </a:xfrm>
          <a:prstGeom prst="rect">
            <a:avLst/>
          </a:prstGeom>
          <a:solidFill>
            <a:srgbClr val="AADB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aseline="0" dirty="0"/>
          </a:p>
        </p:txBody>
      </p:sp>
    </p:spTree>
    <p:extLst>
      <p:ext uri="{BB962C8B-B14F-4D97-AF65-F5344CB8AC3E}">
        <p14:creationId xmlns:p14="http://schemas.microsoft.com/office/powerpoint/2010/main" val="16867087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742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8872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564B2-F612-0B0B-B0FE-89E27E58C71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1F30D71-D9C8-2A76-D057-7A07BF0B5D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39BF7C1-1F32-0BDF-98F9-9B88E1628D9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4FAA6B8-DE5B-7CC6-0874-383B6EFE5B9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82534FF-F695-07A9-2FED-05BD9FEBC0A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C11C11A-B92C-B148-FB8E-71B377D6C643}"/>
              </a:ext>
            </a:extLst>
          </p:cNvPr>
          <p:cNvSpPr>
            <a:spLocks noGrp="1"/>
          </p:cNvSpPr>
          <p:nvPr>
            <p:ph type="dt" sz="half" idx="10"/>
          </p:nvPr>
        </p:nvSpPr>
        <p:spPr/>
        <p:txBody>
          <a:bodyPr/>
          <a:lstStyle/>
          <a:p>
            <a:fld id="{57EE2649-E44D-43F7-8E1E-E2A7B2A81C7D}" type="datetimeFigureOut">
              <a:rPr lang="en-GB" smtClean="0"/>
              <a:t>10/07/2026</a:t>
            </a:fld>
            <a:endParaRPr lang="en-GB"/>
          </a:p>
        </p:txBody>
      </p:sp>
      <p:sp>
        <p:nvSpPr>
          <p:cNvPr id="8" name="Footer Placeholder 7">
            <a:extLst>
              <a:ext uri="{FF2B5EF4-FFF2-40B4-BE49-F238E27FC236}">
                <a16:creationId xmlns:a16="http://schemas.microsoft.com/office/drawing/2014/main" id="{37BE66E7-369F-CF8F-DAE4-89336DB0D52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92BFB4B-7667-8161-4FF5-21BA15860D03}"/>
              </a:ext>
            </a:extLst>
          </p:cNvPr>
          <p:cNvSpPr>
            <a:spLocks noGrp="1"/>
          </p:cNvSpPr>
          <p:nvPr>
            <p:ph type="sldNum" sz="quarter" idx="12"/>
          </p:nvPr>
        </p:nvSpPr>
        <p:spPr/>
        <p:txBody>
          <a:bodyPr/>
          <a:lstStyle/>
          <a:p>
            <a:fld id="{EACF5BCB-5CED-4599-9581-9CED3C80420A}" type="slidenum">
              <a:rPr lang="en-GB" smtClean="0"/>
              <a:t>‹#›</a:t>
            </a:fld>
            <a:endParaRPr lang="en-GB"/>
          </a:p>
        </p:txBody>
      </p:sp>
    </p:spTree>
    <p:extLst>
      <p:ext uri="{BB962C8B-B14F-4D97-AF65-F5344CB8AC3E}">
        <p14:creationId xmlns:p14="http://schemas.microsoft.com/office/powerpoint/2010/main" val="1119303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C85DFE-DBBB-AC20-8B39-C468F2F7106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53F0BC9-9368-A42B-8D8B-6780DCAD86E6}"/>
              </a:ext>
            </a:extLst>
          </p:cNvPr>
          <p:cNvSpPr>
            <a:spLocks noGrp="1"/>
          </p:cNvSpPr>
          <p:nvPr>
            <p:ph type="dt" sz="half" idx="10"/>
          </p:nvPr>
        </p:nvSpPr>
        <p:spPr/>
        <p:txBody>
          <a:bodyPr/>
          <a:lstStyle/>
          <a:p>
            <a:fld id="{57EE2649-E44D-43F7-8E1E-E2A7B2A81C7D}" type="datetimeFigureOut">
              <a:rPr lang="en-GB" smtClean="0"/>
              <a:t>10/07/2026</a:t>
            </a:fld>
            <a:endParaRPr lang="en-GB"/>
          </a:p>
        </p:txBody>
      </p:sp>
      <p:sp>
        <p:nvSpPr>
          <p:cNvPr id="4" name="Footer Placeholder 3">
            <a:extLst>
              <a:ext uri="{FF2B5EF4-FFF2-40B4-BE49-F238E27FC236}">
                <a16:creationId xmlns:a16="http://schemas.microsoft.com/office/drawing/2014/main" id="{55AA5C67-88C9-B094-9531-9A602111061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399AE39-5F9E-4010-6433-83BF56855E3D}"/>
              </a:ext>
            </a:extLst>
          </p:cNvPr>
          <p:cNvSpPr>
            <a:spLocks noGrp="1"/>
          </p:cNvSpPr>
          <p:nvPr>
            <p:ph type="sldNum" sz="quarter" idx="12"/>
          </p:nvPr>
        </p:nvSpPr>
        <p:spPr/>
        <p:txBody>
          <a:bodyPr/>
          <a:lstStyle/>
          <a:p>
            <a:fld id="{EACF5BCB-5CED-4599-9581-9CED3C80420A}" type="slidenum">
              <a:rPr lang="en-GB" smtClean="0"/>
              <a:t>‹#›</a:t>
            </a:fld>
            <a:endParaRPr lang="en-GB"/>
          </a:p>
        </p:txBody>
      </p:sp>
    </p:spTree>
    <p:extLst>
      <p:ext uri="{BB962C8B-B14F-4D97-AF65-F5344CB8AC3E}">
        <p14:creationId xmlns:p14="http://schemas.microsoft.com/office/powerpoint/2010/main" val="1420166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C57863-F327-566F-6C96-2A48A078AEB4}"/>
              </a:ext>
            </a:extLst>
          </p:cNvPr>
          <p:cNvSpPr>
            <a:spLocks noGrp="1"/>
          </p:cNvSpPr>
          <p:nvPr>
            <p:ph type="dt" sz="half" idx="10"/>
          </p:nvPr>
        </p:nvSpPr>
        <p:spPr/>
        <p:txBody>
          <a:bodyPr/>
          <a:lstStyle/>
          <a:p>
            <a:fld id="{57EE2649-E44D-43F7-8E1E-E2A7B2A81C7D}" type="datetimeFigureOut">
              <a:rPr lang="en-GB" smtClean="0"/>
              <a:t>10/07/2026</a:t>
            </a:fld>
            <a:endParaRPr lang="en-GB"/>
          </a:p>
        </p:txBody>
      </p:sp>
      <p:sp>
        <p:nvSpPr>
          <p:cNvPr id="3" name="Footer Placeholder 2">
            <a:extLst>
              <a:ext uri="{FF2B5EF4-FFF2-40B4-BE49-F238E27FC236}">
                <a16:creationId xmlns:a16="http://schemas.microsoft.com/office/drawing/2014/main" id="{D7DF73C9-F70C-74A8-24FF-5B2ECAE9BBB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FF58472-1005-188B-CA41-7F7606D89580}"/>
              </a:ext>
            </a:extLst>
          </p:cNvPr>
          <p:cNvSpPr>
            <a:spLocks noGrp="1"/>
          </p:cNvSpPr>
          <p:nvPr>
            <p:ph type="sldNum" sz="quarter" idx="12"/>
          </p:nvPr>
        </p:nvSpPr>
        <p:spPr/>
        <p:txBody>
          <a:bodyPr/>
          <a:lstStyle/>
          <a:p>
            <a:fld id="{EACF5BCB-5CED-4599-9581-9CED3C80420A}" type="slidenum">
              <a:rPr lang="en-GB" smtClean="0"/>
              <a:t>‹#›</a:t>
            </a:fld>
            <a:endParaRPr lang="en-GB"/>
          </a:p>
        </p:txBody>
      </p:sp>
    </p:spTree>
    <p:extLst>
      <p:ext uri="{BB962C8B-B14F-4D97-AF65-F5344CB8AC3E}">
        <p14:creationId xmlns:p14="http://schemas.microsoft.com/office/powerpoint/2010/main" val="615768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D87F3F-49D2-E44B-F23B-63CEC50406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3C27182-1D1E-6EA6-128B-D75CF43FF4F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FF2A73C-12E1-D253-2A81-2BC26CAC2F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4F83F11-3133-573D-9A2E-B18190918EC6}"/>
              </a:ext>
            </a:extLst>
          </p:cNvPr>
          <p:cNvSpPr>
            <a:spLocks noGrp="1"/>
          </p:cNvSpPr>
          <p:nvPr>
            <p:ph type="dt" sz="half" idx="10"/>
          </p:nvPr>
        </p:nvSpPr>
        <p:spPr/>
        <p:txBody>
          <a:bodyPr/>
          <a:lstStyle/>
          <a:p>
            <a:fld id="{57EE2649-E44D-43F7-8E1E-E2A7B2A81C7D}" type="datetimeFigureOut">
              <a:rPr lang="en-GB" smtClean="0"/>
              <a:t>10/07/2026</a:t>
            </a:fld>
            <a:endParaRPr lang="en-GB"/>
          </a:p>
        </p:txBody>
      </p:sp>
      <p:sp>
        <p:nvSpPr>
          <p:cNvPr id="6" name="Footer Placeholder 5">
            <a:extLst>
              <a:ext uri="{FF2B5EF4-FFF2-40B4-BE49-F238E27FC236}">
                <a16:creationId xmlns:a16="http://schemas.microsoft.com/office/drawing/2014/main" id="{783C0E3D-CE47-30C0-A978-A455B14F34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B808280-EAF7-05EA-A2A7-C2ADE6998913}"/>
              </a:ext>
            </a:extLst>
          </p:cNvPr>
          <p:cNvSpPr>
            <a:spLocks noGrp="1"/>
          </p:cNvSpPr>
          <p:nvPr>
            <p:ph type="sldNum" sz="quarter" idx="12"/>
          </p:nvPr>
        </p:nvSpPr>
        <p:spPr/>
        <p:txBody>
          <a:bodyPr/>
          <a:lstStyle/>
          <a:p>
            <a:fld id="{EACF5BCB-5CED-4599-9581-9CED3C80420A}" type="slidenum">
              <a:rPr lang="en-GB" smtClean="0"/>
              <a:t>‹#›</a:t>
            </a:fld>
            <a:endParaRPr lang="en-GB"/>
          </a:p>
        </p:txBody>
      </p:sp>
    </p:spTree>
    <p:extLst>
      <p:ext uri="{BB962C8B-B14F-4D97-AF65-F5344CB8AC3E}">
        <p14:creationId xmlns:p14="http://schemas.microsoft.com/office/powerpoint/2010/main" val="12794711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EF299-D444-F0BB-E212-8FB8BD4CD83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8C6F513-C673-6CA3-9F72-3232C35038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A792A04-C765-6105-FF13-26EECAEC2E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A7EAFC5-1991-B9C1-20EB-01BE20D27F57}"/>
              </a:ext>
            </a:extLst>
          </p:cNvPr>
          <p:cNvSpPr>
            <a:spLocks noGrp="1"/>
          </p:cNvSpPr>
          <p:nvPr>
            <p:ph type="dt" sz="half" idx="10"/>
          </p:nvPr>
        </p:nvSpPr>
        <p:spPr/>
        <p:txBody>
          <a:bodyPr/>
          <a:lstStyle/>
          <a:p>
            <a:fld id="{57EE2649-E44D-43F7-8E1E-E2A7B2A81C7D}" type="datetimeFigureOut">
              <a:rPr lang="en-GB" smtClean="0"/>
              <a:t>10/07/2026</a:t>
            </a:fld>
            <a:endParaRPr lang="en-GB"/>
          </a:p>
        </p:txBody>
      </p:sp>
      <p:sp>
        <p:nvSpPr>
          <p:cNvPr id="6" name="Footer Placeholder 5">
            <a:extLst>
              <a:ext uri="{FF2B5EF4-FFF2-40B4-BE49-F238E27FC236}">
                <a16:creationId xmlns:a16="http://schemas.microsoft.com/office/drawing/2014/main" id="{989769BC-90AA-BE27-7E6B-2661ABC38DB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9543217-5DC4-7311-A2DD-B3586E496132}"/>
              </a:ext>
            </a:extLst>
          </p:cNvPr>
          <p:cNvSpPr>
            <a:spLocks noGrp="1"/>
          </p:cNvSpPr>
          <p:nvPr>
            <p:ph type="sldNum" sz="quarter" idx="12"/>
          </p:nvPr>
        </p:nvSpPr>
        <p:spPr/>
        <p:txBody>
          <a:bodyPr/>
          <a:lstStyle/>
          <a:p>
            <a:fld id="{EACF5BCB-5CED-4599-9581-9CED3C80420A}" type="slidenum">
              <a:rPr lang="en-GB" smtClean="0"/>
              <a:t>‹#›</a:t>
            </a:fld>
            <a:endParaRPr lang="en-GB"/>
          </a:p>
        </p:txBody>
      </p:sp>
    </p:spTree>
    <p:extLst>
      <p:ext uri="{BB962C8B-B14F-4D97-AF65-F5344CB8AC3E}">
        <p14:creationId xmlns:p14="http://schemas.microsoft.com/office/powerpoint/2010/main" val="10970472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A2219C2-C615-902D-D0B9-ACA95A69E5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D2B29A4-9BBC-2DD5-2E8E-FDD5F8F6BD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BE015C9-6325-8AE3-A8D9-77BCC6736B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7EE2649-E44D-43F7-8E1E-E2A7B2A81C7D}" type="datetimeFigureOut">
              <a:rPr lang="en-GB" smtClean="0"/>
              <a:t>10/07/2026</a:t>
            </a:fld>
            <a:endParaRPr lang="en-GB"/>
          </a:p>
        </p:txBody>
      </p:sp>
      <p:sp>
        <p:nvSpPr>
          <p:cNvPr id="5" name="Footer Placeholder 4">
            <a:extLst>
              <a:ext uri="{FF2B5EF4-FFF2-40B4-BE49-F238E27FC236}">
                <a16:creationId xmlns:a16="http://schemas.microsoft.com/office/drawing/2014/main" id="{7A329772-214C-A8CC-B317-E17F9513835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5822354B-210C-7BFB-122A-7FA42E987A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ACF5BCB-5CED-4599-9581-9CED3C80420A}" type="slidenum">
              <a:rPr lang="en-GB" smtClean="0"/>
              <a:t>‹#›</a:t>
            </a:fld>
            <a:endParaRPr lang="en-GB"/>
          </a:p>
        </p:txBody>
      </p:sp>
    </p:spTree>
    <p:extLst>
      <p:ext uri="{BB962C8B-B14F-4D97-AF65-F5344CB8AC3E}">
        <p14:creationId xmlns:p14="http://schemas.microsoft.com/office/powerpoint/2010/main" val="965134560"/>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3" r:id="rId3"/>
    <p:sldLayoutId id="214748366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B4250C2-82C8-4482-513A-B959A756EA86}"/>
              </a:ext>
            </a:extLst>
          </p:cNvPr>
          <p:cNvSpPr txBox="1">
            <a:spLocks/>
          </p:cNvSpPr>
          <p:nvPr/>
        </p:nvSpPr>
        <p:spPr>
          <a:xfrm>
            <a:off x="838200" y="383828"/>
            <a:ext cx="7858125" cy="285273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7200" b="1" kern="1200">
                <a:solidFill>
                  <a:schemeClr val="bg1"/>
                </a:solidFill>
                <a:latin typeface="Calibri" panose="020F0502020204030204" pitchFamily="34" charset="0"/>
                <a:ea typeface="+mj-ea"/>
                <a:cs typeface="Calibri" panose="020F0502020204030204" pitchFamily="34" charset="0"/>
              </a:defRPr>
            </a:lvl1pPr>
          </a:lstStyle>
          <a:p>
            <a:r>
              <a:rPr lang="en-US" dirty="0">
                <a:solidFill>
                  <a:schemeClr val="tx1"/>
                </a:solidFill>
              </a:rPr>
              <a:t>South West </a:t>
            </a:r>
            <a:endParaRPr lang="en-GB" dirty="0">
              <a:solidFill>
                <a:schemeClr val="tx1"/>
              </a:solidFill>
            </a:endParaRPr>
          </a:p>
        </p:txBody>
      </p:sp>
      <p:sp>
        <p:nvSpPr>
          <p:cNvPr id="4" name="Text Placeholder 2">
            <a:extLst>
              <a:ext uri="{FF2B5EF4-FFF2-40B4-BE49-F238E27FC236}">
                <a16:creationId xmlns:a16="http://schemas.microsoft.com/office/drawing/2014/main" id="{34ECD21D-0D34-AEB4-FBAF-4751C2D2B6A2}"/>
              </a:ext>
            </a:extLst>
          </p:cNvPr>
          <p:cNvSpPr txBox="1">
            <a:spLocks/>
          </p:cNvSpPr>
          <p:nvPr/>
        </p:nvSpPr>
        <p:spPr>
          <a:xfrm>
            <a:off x="838200" y="3429000"/>
            <a:ext cx="7858125" cy="1575692"/>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rgbClr val="767676"/>
                </a:solidFill>
                <a:latin typeface="Calibri" panose="020F050202020403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82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82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9pPr>
          </a:lstStyle>
          <a:p>
            <a:r>
              <a:rPr lang="en-US" dirty="0">
                <a:solidFill>
                  <a:schemeClr val="tx1"/>
                </a:solidFill>
              </a:rPr>
              <a:t>Construction Technical Excellence College</a:t>
            </a:r>
          </a:p>
        </p:txBody>
      </p:sp>
      <p:pic>
        <p:nvPicPr>
          <p:cNvPr id="5" name="Picture 4">
            <a:extLst>
              <a:ext uri="{FF2B5EF4-FFF2-40B4-BE49-F238E27FC236}">
                <a16:creationId xmlns:a16="http://schemas.microsoft.com/office/drawing/2014/main" id="{2506B9F1-5D1A-DABA-68DC-FEFE1DD8422A}"/>
              </a:ext>
            </a:extLst>
          </p:cNvPr>
          <p:cNvPicPr>
            <a:picLocks noChangeAspect="1"/>
          </p:cNvPicPr>
          <p:nvPr/>
        </p:nvPicPr>
        <p:blipFill>
          <a:blip r:embed="rId2"/>
          <a:stretch>
            <a:fillRect/>
          </a:stretch>
        </p:blipFill>
        <p:spPr>
          <a:xfrm>
            <a:off x="9326880" y="513740"/>
            <a:ext cx="2209800" cy="2413691"/>
          </a:xfrm>
          <a:prstGeom prst="rect">
            <a:avLst/>
          </a:prstGeom>
        </p:spPr>
      </p:pic>
    </p:spTree>
    <p:extLst>
      <p:ext uri="{BB962C8B-B14F-4D97-AF65-F5344CB8AC3E}">
        <p14:creationId xmlns:p14="http://schemas.microsoft.com/office/powerpoint/2010/main" val="37153122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0E9FEB-5C23-E7C9-43B7-392D161A461B}"/>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9B23BD6F-A3F3-07E8-A4FE-E49C375EE85F}"/>
              </a:ext>
            </a:extLst>
          </p:cNvPr>
          <p:cNvSpPr txBox="1">
            <a:spLocks/>
          </p:cNvSpPr>
          <p:nvPr/>
        </p:nvSpPr>
        <p:spPr>
          <a:xfrm>
            <a:off x="838200" y="306161"/>
            <a:ext cx="7858125" cy="73206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Calibri" panose="020F0502020204030204" pitchFamily="34" charset="0"/>
                <a:cs typeface="Calibri" panose="020F0502020204030204" pitchFamily="34" charset="0"/>
              </a:rPr>
              <a:t>Vision</a:t>
            </a:r>
          </a:p>
        </p:txBody>
      </p:sp>
      <p:sp>
        <p:nvSpPr>
          <p:cNvPr id="5" name="Text Placeholder 4">
            <a:extLst>
              <a:ext uri="{FF2B5EF4-FFF2-40B4-BE49-F238E27FC236}">
                <a16:creationId xmlns:a16="http://schemas.microsoft.com/office/drawing/2014/main" id="{C1D86DF6-E6DB-537C-17E3-C459361DFF51}"/>
              </a:ext>
            </a:extLst>
          </p:cNvPr>
          <p:cNvSpPr txBox="1">
            <a:spLocks/>
          </p:cNvSpPr>
          <p:nvPr/>
        </p:nvSpPr>
        <p:spPr>
          <a:xfrm>
            <a:off x="838200" y="1815876"/>
            <a:ext cx="10445496" cy="3688812"/>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70000"/>
              </a:lnSpc>
              <a:buNone/>
            </a:pPr>
            <a:r>
              <a:rPr lang="en-US" sz="11200" dirty="0">
                <a:latin typeface="Calibri" panose="020F0502020204030204" pitchFamily="34" charset="0"/>
                <a:ea typeface="Calibri" panose="020F0502020204030204" pitchFamily="34" charset="0"/>
                <a:cs typeface="Calibri" panose="020F0502020204030204" pitchFamily="34" charset="0"/>
              </a:rPr>
              <a:t>By March 2029, the South West will benefit from a confident community of practice, in which providers and employers work as one, delivering the right skills, at the right time, safely and sustainably, with benefits felt by learners, industry and local economies. </a:t>
            </a:r>
            <a:endParaRPr lang="en-GB" sz="11200"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GB"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52442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99CC0-F51F-0F29-E6F9-2C188B361F8D}"/>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2AA3E5EF-80B8-0CEF-77A8-53AD4E210E76}"/>
              </a:ext>
            </a:extLst>
          </p:cNvPr>
          <p:cNvSpPr txBox="1">
            <a:spLocks/>
          </p:cNvSpPr>
          <p:nvPr/>
        </p:nvSpPr>
        <p:spPr>
          <a:xfrm>
            <a:off x="838200" y="306161"/>
            <a:ext cx="7858125" cy="73206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Calibri" panose="020F0502020204030204" pitchFamily="34" charset="0"/>
                <a:cs typeface="Calibri" panose="020F0502020204030204" pitchFamily="34" charset="0"/>
              </a:rPr>
              <a:t>Plan to September 2026</a:t>
            </a:r>
          </a:p>
        </p:txBody>
      </p:sp>
      <p:sp>
        <p:nvSpPr>
          <p:cNvPr id="5" name="Text Placeholder 4">
            <a:extLst>
              <a:ext uri="{FF2B5EF4-FFF2-40B4-BE49-F238E27FC236}">
                <a16:creationId xmlns:a16="http://schemas.microsoft.com/office/drawing/2014/main" id="{FD46FEF9-BB9B-30C8-D2F3-E5263F39A424}"/>
              </a:ext>
            </a:extLst>
          </p:cNvPr>
          <p:cNvSpPr txBox="1">
            <a:spLocks/>
          </p:cNvSpPr>
          <p:nvPr/>
        </p:nvSpPr>
        <p:spPr>
          <a:xfrm>
            <a:off x="838200" y="1815876"/>
            <a:ext cx="10445496" cy="36888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endParaRPr lang="en-GB" dirty="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A96B3892-A5C7-F54E-54B5-774C12407DFC}"/>
              </a:ext>
            </a:extLst>
          </p:cNvPr>
          <p:cNvSpPr txBox="1"/>
          <p:nvPr/>
        </p:nvSpPr>
        <p:spPr>
          <a:xfrm>
            <a:off x="838200" y="1257681"/>
            <a:ext cx="9412224" cy="4708981"/>
          </a:xfrm>
          <a:prstGeom prst="rect">
            <a:avLst/>
          </a:prstGeom>
          <a:noFill/>
        </p:spPr>
        <p:txBody>
          <a:bodyPr wrap="square">
            <a:spAutoFit/>
          </a:bodyPr>
          <a:lstStyle/>
          <a:p>
            <a:pPr>
              <a:spcAft>
                <a:spcPts val="1200"/>
              </a:spcAft>
              <a:buNone/>
            </a:pPr>
            <a:r>
              <a:rPr lang="en-GB" sz="2000" kern="100" dirty="0">
                <a:effectLst/>
                <a:latin typeface="Calibri" panose="020F0502020204030204" pitchFamily="34" charset="0"/>
                <a:ea typeface="Calibri" panose="020F0502020204030204" pitchFamily="34" charset="0"/>
                <a:cs typeface="Calibri" panose="020F0502020204030204" pitchFamily="34" charset="0"/>
              </a:rPr>
              <a:t>Develop a detailed evidence-based delivery plan to 2029, informed by data gathered during the codesign year.</a:t>
            </a:r>
          </a:p>
          <a:p>
            <a:pPr>
              <a:spcAft>
                <a:spcPts val="1200"/>
              </a:spcAft>
              <a:buNone/>
            </a:pPr>
            <a:r>
              <a:rPr lang="en-GB" sz="2000" kern="100" dirty="0">
                <a:latin typeface="Calibri" panose="020F0502020204030204" pitchFamily="34" charset="0"/>
                <a:ea typeface="Calibri" panose="020F0502020204030204" pitchFamily="34" charset="0"/>
                <a:cs typeface="Calibri" panose="020F0502020204030204" pitchFamily="34" charset="0"/>
              </a:rPr>
              <a:t>Develop sub-regional construction skills plans supported by employers, LAs and training providers.</a:t>
            </a:r>
          </a:p>
          <a:p>
            <a:pPr>
              <a:spcAft>
                <a:spcPts val="1200"/>
              </a:spcAft>
              <a:buNone/>
            </a:pPr>
            <a:r>
              <a:rPr lang="en-GB" sz="2000" kern="100" dirty="0">
                <a:latin typeface="Calibri" panose="020F0502020204030204" pitchFamily="34" charset="0"/>
                <a:ea typeface="Calibri" panose="020F0502020204030204" pitchFamily="34" charset="0"/>
                <a:cs typeface="Calibri" panose="020F0502020204030204" pitchFamily="34" charset="0"/>
              </a:rPr>
              <a:t>Work with LSIP leads to identify how CTEC resources can be best deployed for maximum impact.</a:t>
            </a:r>
          </a:p>
          <a:p>
            <a:pPr>
              <a:spcAft>
                <a:spcPts val="1200"/>
              </a:spcAft>
            </a:pPr>
            <a:r>
              <a:rPr lang="en-GB" sz="2000" kern="100" dirty="0">
                <a:latin typeface="Calibri" panose="020F0502020204030204" pitchFamily="34" charset="0"/>
                <a:ea typeface="Calibri" panose="020F0502020204030204" pitchFamily="34" charset="0"/>
                <a:cs typeface="Calibri" panose="020F0502020204030204" pitchFamily="34" charset="0"/>
              </a:rPr>
              <a:t>Work with LSIPs, Strategic and County Authorities, and the University of Exeter to maintain a single source of construction LMI 'truth' across the region.  </a:t>
            </a:r>
          </a:p>
          <a:p>
            <a:pPr>
              <a:spcAft>
                <a:spcPts val="1200"/>
              </a:spcAft>
            </a:pPr>
            <a:r>
              <a:rPr lang="en-GB" sz="2000" kern="100" dirty="0">
                <a:latin typeface="Calibri" panose="020F0502020204030204" pitchFamily="34" charset="0"/>
                <a:ea typeface="Calibri" panose="020F0502020204030204" pitchFamily="34" charset="0"/>
                <a:cs typeface="Calibri" panose="020F0502020204030204" pitchFamily="34" charset="0"/>
              </a:rPr>
              <a:t>Develop a regional map of provider-strengths and best practice.</a:t>
            </a:r>
          </a:p>
          <a:p>
            <a:pPr>
              <a:spcAft>
                <a:spcPts val="1200"/>
              </a:spcAft>
              <a:buNone/>
            </a:pPr>
            <a:r>
              <a:rPr lang="en-GB" sz="2000" kern="100" dirty="0">
                <a:effectLst/>
                <a:latin typeface="Calibri" panose="020F0502020204030204" pitchFamily="34" charset="0"/>
                <a:ea typeface="Calibri" panose="020F0502020204030204" pitchFamily="34" charset="0"/>
                <a:cs typeface="Calibri" panose="020F0502020204030204" pitchFamily="34" charset="0"/>
              </a:rPr>
              <a:t>Develop high quality resources to support knowledge exchange. </a:t>
            </a:r>
          </a:p>
          <a:p>
            <a:pPr>
              <a:spcAft>
                <a:spcPts val="1200"/>
              </a:spcAft>
              <a:buNone/>
            </a:pPr>
            <a:r>
              <a:rPr lang="en-GB" sz="2000" kern="100" dirty="0">
                <a:effectLst/>
                <a:latin typeface="Calibri" panose="020F0502020204030204" pitchFamily="34" charset="0"/>
                <a:ea typeface="Calibri" panose="020F0502020204030204" pitchFamily="34" charset="0"/>
                <a:cs typeface="Calibri" panose="020F0502020204030204" pitchFamily="34" charset="0"/>
              </a:rPr>
              <a:t>Develop and populate the SW CTEC portal as a platform for </a:t>
            </a:r>
            <a:r>
              <a:rPr lang="en-GB" sz="2000" dirty="0">
                <a:latin typeface="Calibri" panose="020F0502020204030204" pitchFamily="34" charset="0"/>
                <a:ea typeface="Calibri" panose="020F0502020204030204" pitchFamily="34" charset="0"/>
                <a:cs typeface="Calibri" panose="020F0502020204030204" pitchFamily="34" charset="0"/>
              </a:rPr>
              <a:t>the sharing of policy, practice and information for the CTEC community. </a:t>
            </a:r>
          </a:p>
        </p:txBody>
      </p:sp>
    </p:spTree>
    <p:extLst>
      <p:ext uri="{BB962C8B-B14F-4D97-AF65-F5344CB8AC3E}">
        <p14:creationId xmlns:p14="http://schemas.microsoft.com/office/powerpoint/2010/main" val="4366649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998010-B5F6-25E3-30D5-665DDF2416FE}"/>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CCF7EC47-6E67-E552-099C-128E324510BF}"/>
              </a:ext>
            </a:extLst>
          </p:cNvPr>
          <p:cNvSpPr txBox="1">
            <a:spLocks/>
          </p:cNvSpPr>
          <p:nvPr/>
        </p:nvSpPr>
        <p:spPr>
          <a:xfrm>
            <a:off x="838200" y="306161"/>
            <a:ext cx="7858125" cy="73206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Calibri" panose="020F0502020204030204" pitchFamily="34" charset="0"/>
                <a:cs typeface="Calibri" panose="020F0502020204030204" pitchFamily="34" charset="0"/>
              </a:rPr>
              <a:t>Plan to September 2026</a:t>
            </a:r>
          </a:p>
        </p:txBody>
      </p:sp>
      <p:sp>
        <p:nvSpPr>
          <p:cNvPr id="5" name="Text Placeholder 4">
            <a:extLst>
              <a:ext uri="{FF2B5EF4-FFF2-40B4-BE49-F238E27FC236}">
                <a16:creationId xmlns:a16="http://schemas.microsoft.com/office/drawing/2014/main" id="{D1F654EF-D9A8-42D4-8616-2DA1DB7EA5FB}"/>
              </a:ext>
            </a:extLst>
          </p:cNvPr>
          <p:cNvSpPr txBox="1">
            <a:spLocks/>
          </p:cNvSpPr>
          <p:nvPr/>
        </p:nvSpPr>
        <p:spPr>
          <a:xfrm>
            <a:off x="838200" y="1815876"/>
            <a:ext cx="10445496" cy="36888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endParaRPr lang="en-GB" dirty="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63F7C877-CF78-05D0-CD4E-85DEA01BD0DD}"/>
              </a:ext>
            </a:extLst>
          </p:cNvPr>
          <p:cNvSpPr txBox="1"/>
          <p:nvPr/>
        </p:nvSpPr>
        <p:spPr>
          <a:xfrm>
            <a:off x="838200" y="1074801"/>
            <a:ext cx="9412224" cy="5170646"/>
          </a:xfrm>
          <a:prstGeom prst="rect">
            <a:avLst/>
          </a:prstGeom>
          <a:noFill/>
        </p:spPr>
        <p:txBody>
          <a:bodyPr wrap="square">
            <a:spAutoFit/>
          </a:bodyPr>
          <a:lstStyle/>
          <a:p>
            <a:pPr>
              <a:spcAft>
                <a:spcPts val="1200"/>
              </a:spcAft>
              <a:buNone/>
            </a:pPr>
            <a:r>
              <a:rPr lang="en-US" sz="2000" kern="100" dirty="0">
                <a:effectLst/>
                <a:latin typeface="Calibri" panose="020F0502020204030204" pitchFamily="34" charset="0"/>
                <a:ea typeface="Calibri" panose="020F0502020204030204" pitchFamily="34" charset="0"/>
                <a:cs typeface="Calibri" panose="020F0502020204030204" pitchFamily="34" charset="0"/>
              </a:rPr>
              <a:t>Facilitate knowledge transfer and CPD events delivered in partnership with providers and stakeholders across the region. </a:t>
            </a:r>
          </a:p>
          <a:p>
            <a:pPr>
              <a:spcAft>
                <a:spcPts val="1200"/>
              </a:spcAft>
              <a:buNone/>
            </a:pPr>
            <a:r>
              <a:rPr lang="en-US" sz="2000" kern="100" dirty="0">
                <a:effectLst/>
                <a:latin typeface="Calibri" panose="020F0502020204030204" pitchFamily="34" charset="0"/>
                <a:ea typeface="Calibri" panose="020F0502020204030204" pitchFamily="34" charset="0"/>
                <a:cs typeface="Calibri" panose="020F0502020204030204" pitchFamily="34" charset="0"/>
              </a:rPr>
              <a:t>Leverage regional and national support to promote best practice in staffing, curriculum design, teaching learning and assessment, employer engagement etc. </a:t>
            </a:r>
          </a:p>
          <a:p>
            <a:pPr>
              <a:spcAft>
                <a:spcPts val="1200"/>
              </a:spcAft>
              <a:buNone/>
            </a:pPr>
            <a:r>
              <a:rPr lang="en-US" sz="2000" kern="100" dirty="0">
                <a:effectLst/>
                <a:latin typeface="Calibri" panose="020F0502020204030204" pitchFamily="34" charset="0"/>
                <a:ea typeface="Calibri" panose="020F0502020204030204" pitchFamily="34" charset="0"/>
                <a:cs typeface="Calibri" panose="020F0502020204030204" pitchFamily="34" charset="0"/>
              </a:rPr>
              <a:t>Engage Tier 1 contractors and SMEs to gain investment (including social value) and support for the skills sector.</a:t>
            </a:r>
          </a:p>
          <a:p>
            <a:pPr>
              <a:spcAft>
                <a:spcPts val="1200"/>
              </a:spcAft>
              <a:buNone/>
            </a:pPr>
            <a:r>
              <a:rPr lang="en-US" sz="2000" kern="100" dirty="0">
                <a:effectLst/>
                <a:latin typeface="Calibri" panose="020F0502020204030204" pitchFamily="34" charset="0"/>
                <a:ea typeface="Calibri" panose="020F0502020204030204" pitchFamily="34" charset="0"/>
                <a:cs typeface="Calibri" panose="020F0502020204030204" pitchFamily="34" charset="0"/>
              </a:rPr>
              <a:t>Plan an autumn CTEC stakeholder conference to gain commitment from the sector to invest in strengthening the effectiveness of the skills pipeline.</a:t>
            </a:r>
          </a:p>
          <a:p>
            <a:pPr>
              <a:spcAft>
                <a:spcPts val="1200"/>
              </a:spcAft>
              <a:buNone/>
            </a:pPr>
            <a:r>
              <a:rPr lang="en-US" sz="2000" kern="100" dirty="0">
                <a:effectLst/>
                <a:latin typeface="Calibri" panose="020F0502020204030204" pitchFamily="34" charset="0"/>
                <a:ea typeface="Calibri" panose="020F0502020204030204" pitchFamily="34" charset="0"/>
                <a:cs typeface="Calibri" panose="020F0502020204030204" pitchFamily="34" charset="0"/>
              </a:rPr>
              <a:t>Explore, encapsulate and promote career pathways from school to professional employment for those who may not otherwise consider a technical career in construction. </a:t>
            </a:r>
          </a:p>
          <a:p>
            <a:pPr>
              <a:spcAft>
                <a:spcPts val="1200"/>
              </a:spcAft>
              <a:buNone/>
            </a:pPr>
            <a:r>
              <a:rPr lang="en-US" sz="2000" kern="100" dirty="0">
                <a:effectLst/>
                <a:latin typeface="Calibri" panose="020F0502020204030204" pitchFamily="34" charset="0"/>
                <a:ea typeface="Calibri" panose="020F0502020204030204" pitchFamily="34" charset="0"/>
                <a:cs typeface="Calibri" panose="020F0502020204030204" pitchFamily="34" charset="0"/>
              </a:rPr>
              <a:t>Leverage continued engagement with strategic HE partners including Bath Spa University, UWE and Arts University Bournemouth to develop and promote new progression routes into professional construction.</a:t>
            </a:r>
          </a:p>
        </p:txBody>
      </p:sp>
    </p:spTree>
    <p:extLst>
      <p:ext uri="{BB962C8B-B14F-4D97-AF65-F5344CB8AC3E}">
        <p14:creationId xmlns:p14="http://schemas.microsoft.com/office/powerpoint/2010/main" val="2261187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9D51B-40A5-3C1B-8CAC-F452E78DBFCD}"/>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9340A285-30E6-B1C4-6062-3FFB1DAA0867}"/>
              </a:ext>
            </a:extLst>
          </p:cNvPr>
          <p:cNvSpPr txBox="1">
            <a:spLocks/>
          </p:cNvSpPr>
          <p:nvPr/>
        </p:nvSpPr>
        <p:spPr>
          <a:xfrm>
            <a:off x="838200" y="383828"/>
            <a:ext cx="7858125" cy="285273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7200" b="1" kern="1200">
                <a:solidFill>
                  <a:schemeClr val="bg1"/>
                </a:solidFill>
                <a:latin typeface="Calibri" panose="020F0502020204030204" pitchFamily="34" charset="0"/>
                <a:ea typeface="+mj-ea"/>
                <a:cs typeface="Calibri" panose="020F0502020204030204" pitchFamily="34" charset="0"/>
              </a:defRPr>
            </a:lvl1pPr>
          </a:lstStyle>
          <a:p>
            <a:r>
              <a:rPr lang="en-US" dirty="0">
                <a:solidFill>
                  <a:schemeClr val="tx1"/>
                </a:solidFill>
              </a:rPr>
              <a:t>South West </a:t>
            </a:r>
            <a:endParaRPr lang="en-GB" dirty="0">
              <a:solidFill>
                <a:schemeClr val="tx1"/>
              </a:solidFill>
            </a:endParaRPr>
          </a:p>
        </p:txBody>
      </p:sp>
      <p:sp>
        <p:nvSpPr>
          <p:cNvPr id="4" name="Text Placeholder 2">
            <a:extLst>
              <a:ext uri="{FF2B5EF4-FFF2-40B4-BE49-F238E27FC236}">
                <a16:creationId xmlns:a16="http://schemas.microsoft.com/office/drawing/2014/main" id="{851BB519-1F13-BDB9-41FE-34D3DB5A34FE}"/>
              </a:ext>
            </a:extLst>
          </p:cNvPr>
          <p:cNvSpPr txBox="1">
            <a:spLocks/>
          </p:cNvSpPr>
          <p:nvPr/>
        </p:nvSpPr>
        <p:spPr>
          <a:xfrm>
            <a:off x="838200" y="3429000"/>
            <a:ext cx="7858125" cy="1575692"/>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rgbClr val="767676"/>
                </a:solidFill>
                <a:latin typeface="Calibri" panose="020F050202020403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82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82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9pPr>
          </a:lstStyle>
          <a:p>
            <a:r>
              <a:rPr lang="en-US" dirty="0">
                <a:solidFill>
                  <a:schemeClr val="tx1"/>
                </a:solidFill>
              </a:rPr>
              <a:t>Construction Technical Excellence College</a:t>
            </a:r>
          </a:p>
        </p:txBody>
      </p:sp>
      <p:pic>
        <p:nvPicPr>
          <p:cNvPr id="5" name="Picture 4">
            <a:extLst>
              <a:ext uri="{FF2B5EF4-FFF2-40B4-BE49-F238E27FC236}">
                <a16:creationId xmlns:a16="http://schemas.microsoft.com/office/drawing/2014/main" id="{5AE1B217-2DF7-5557-4F89-21F9FBE422F8}"/>
              </a:ext>
            </a:extLst>
          </p:cNvPr>
          <p:cNvPicPr>
            <a:picLocks noChangeAspect="1"/>
          </p:cNvPicPr>
          <p:nvPr/>
        </p:nvPicPr>
        <p:blipFill>
          <a:blip r:embed="rId2"/>
          <a:stretch>
            <a:fillRect/>
          </a:stretch>
        </p:blipFill>
        <p:spPr>
          <a:xfrm>
            <a:off x="9326880" y="513740"/>
            <a:ext cx="2209800" cy="2413691"/>
          </a:xfrm>
          <a:prstGeom prst="rect">
            <a:avLst/>
          </a:prstGeom>
        </p:spPr>
      </p:pic>
    </p:spTree>
    <p:extLst>
      <p:ext uri="{BB962C8B-B14F-4D97-AF65-F5344CB8AC3E}">
        <p14:creationId xmlns:p14="http://schemas.microsoft.com/office/powerpoint/2010/main" val="19161215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C91D21D36BA2446B61A7621F86D3EBA" ma:contentTypeVersion="14" ma:contentTypeDescription="Create a new document." ma:contentTypeScope="" ma:versionID="7f5bb96cf53c038bcbc88721dc0b8f51">
  <xsd:schema xmlns:xsd="http://www.w3.org/2001/XMLSchema" xmlns:xs="http://www.w3.org/2001/XMLSchema" xmlns:p="http://schemas.microsoft.com/office/2006/metadata/properties" xmlns:ns2="3c84c3c5-74d9-4b1b-833c-9e0c1f1ec59d" xmlns:ns3="515f3faf-c93f-46ac-a082-cd17cbccc2d2" targetNamespace="http://schemas.microsoft.com/office/2006/metadata/properties" ma:root="true" ma:fieldsID="ffd12ab30deba8ec825476912d485c98" ns2:_="" ns3:_="">
    <xsd:import namespace="3c84c3c5-74d9-4b1b-833c-9e0c1f1ec59d"/>
    <xsd:import namespace="515f3faf-c93f-46ac-a082-cd17cbccc2d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lcf76f155ced4ddcb4097134ff3c332f" minOccurs="0"/>
                <xsd:element ref="ns3:TaxCatchAll" minOccurs="0"/>
                <xsd:element ref="ns2:MediaServiceSearchProperties" minOccurs="0"/>
                <xsd:element ref="ns2:MediaServiceObjectDetectorVersion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84c3c5-74d9-4b1b-833c-9e0c1f1ec59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bda7246-3923-450d-bf48-38b7f30be894" ma:termSetId="09814cd3-568e-fe90-9814-8d621ff8fb84" ma:anchorId="fba54fb3-c3e1-fe81-a776-ca4b69148c4d" ma:open="true" ma:isKeyword="false">
      <xsd:complexType>
        <xsd:sequence>
          <xsd:element ref="pc:Terms" minOccurs="0" maxOccurs="1"/>
        </xsd:sequence>
      </xsd:complex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15f3faf-c93f-46ac-a082-cd17cbccc2d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94d61b4-0fc7-4955-aefa-745da926a9ca}" ma:internalName="TaxCatchAll" ma:showField="CatchAllData" ma:web="515f3faf-c93f-46ac-a082-cd17cbccc2d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c84c3c5-74d9-4b1b-833c-9e0c1f1ec59d">
      <Terms xmlns="http://schemas.microsoft.com/office/infopath/2007/PartnerControls"/>
    </lcf76f155ced4ddcb4097134ff3c332f>
    <TaxCatchAll xmlns="515f3faf-c93f-46ac-a082-cd17cbccc2d2" xsi:nil="true"/>
  </documentManagement>
</p:properties>
</file>

<file path=customXml/itemProps1.xml><?xml version="1.0" encoding="utf-8"?>
<ds:datastoreItem xmlns:ds="http://schemas.openxmlformats.org/officeDocument/2006/customXml" ds:itemID="{8E90C7AB-8FEB-488F-B2EF-0CCE5198E912}">
  <ds:schemaRefs>
    <ds:schemaRef ds:uri="http://schemas.microsoft.com/sharepoint/v3/contenttype/forms"/>
  </ds:schemaRefs>
</ds:datastoreItem>
</file>

<file path=customXml/itemProps2.xml><?xml version="1.0" encoding="utf-8"?>
<ds:datastoreItem xmlns:ds="http://schemas.openxmlformats.org/officeDocument/2006/customXml" ds:itemID="{D65A15B0-CBC0-4E28-8A55-8187096EBC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84c3c5-74d9-4b1b-833c-9e0c1f1ec59d"/>
    <ds:schemaRef ds:uri="515f3faf-c93f-46ac-a082-cd17cbccc2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878FC28-A214-4B4D-9D62-C81A630EEF58}">
  <ds:schemaRefs>
    <ds:schemaRef ds:uri="3c84c3c5-74d9-4b1b-833c-9e0c1f1ec59d"/>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 ds:uri="515f3faf-c93f-46ac-a082-cd17cbccc2d2"/>
    <ds:schemaRef ds:uri="http://schemas.microsoft.com/office/2006/metadata/properties"/>
    <ds:schemaRef ds:uri="http://www.w3.org/XML/1998/namespace"/>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0</TotalTime>
  <Words>329</Words>
  <Application>Microsoft Office PowerPoint</Application>
  <PresentationFormat>Widescreen</PresentationFormat>
  <Paragraphs>21</Paragraphs>
  <Slides>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Alison Whitehouse</dc:creator>
  <cp:lastModifiedBy>Richard Brine02</cp:lastModifiedBy>
  <cp:revision>6</cp:revision>
  <cp:lastPrinted>2025-12-15T13:57:42Z</cp:lastPrinted>
  <dcterms:created xsi:type="dcterms:W3CDTF">2025-12-15T12:00:14Z</dcterms:created>
  <dcterms:modified xsi:type="dcterms:W3CDTF">2026-07-10T15:57:19Z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0x010100BC91D21D36BA2446B61A7621F86D3EBA</vt:lpwstr>
  </property>
  <property fmtid="{D5CDD505-2E9C-101B-9397-08002B2CF9AE}" pid="3" name="MediaServiceImageTags">
    <vt:lpwstr/>
  </property>
</Properties>
</file>