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  <p:sldMasterId id="2147483685" r:id="rId2"/>
    <p:sldMasterId id="2147483689" r:id="rId3"/>
    <p:sldMasterId id="2147483693" r:id="rId4"/>
  </p:sldMasterIdLst>
  <p:handoutMasterIdLst>
    <p:handoutMasterId r:id="rId9"/>
  </p:handoutMasterIdLst>
  <p:sldIdLst>
    <p:sldId id="259" r:id="rId5"/>
    <p:sldId id="270" r:id="rId6"/>
    <p:sldId id="271" r:id="rId7"/>
    <p:sldId id="27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414C"/>
    <a:srgbClr val="C3A452"/>
    <a:srgbClr val="7197CF"/>
    <a:srgbClr val="2ABBDB"/>
    <a:srgbClr val="28316C"/>
    <a:srgbClr val="1F2E6F"/>
    <a:srgbClr val="C31112"/>
    <a:srgbClr val="FFFFFF"/>
    <a:srgbClr val="B6C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93"/>
    <p:restoredTop sz="96327"/>
  </p:normalViewPr>
  <p:slideViewPr>
    <p:cSldViewPr snapToGrid="0" snapToObjects="1">
      <p:cViewPr varScale="1">
        <p:scale>
          <a:sx n="108" d="100"/>
          <a:sy n="108" d="100"/>
        </p:scale>
        <p:origin x="81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B6DA582-2510-4741-B2D3-58CE8FF3256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7B7E36-C7F0-44AE-A6B8-91EDC980189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0E0417-6357-4C7A-BEA6-C0DE911B3180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384278-9803-4C23-B481-0F01D8E21B8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3BBC19-2378-4ED8-BBA0-22B809AF241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E2E9A8-12F5-4E96-ACAB-A6FB43BCB3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94160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slide - logo header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6A2DA440-4596-A145-AD97-D83BE99CE1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4518" y="275559"/>
            <a:ext cx="8220903" cy="29818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i="0">
                <a:solidFill>
                  <a:srgbClr val="7197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Presentation title</a:t>
            </a:r>
            <a:endParaRPr lang="en-US" dirty="0"/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FF05AD0B-4510-544F-A770-25CD01D7DB3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4517" y="636503"/>
            <a:ext cx="8220903" cy="47513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800" b="0" i="0">
                <a:solidFill>
                  <a:srgbClr val="39414C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Slide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4000" y="1715445"/>
            <a:ext cx="11367733" cy="40430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0" i="0">
                <a:solidFill>
                  <a:srgbClr val="3941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7883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1718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4794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36377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6548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33329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in 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6586A94-B3C9-6042-BC2A-64AC09E0177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4517" y="567956"/>
            <a:ext cx="6582251" cy="29525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800" b="0" i="0">
                <a:solidFill>
                  <a:srgbClr val="7197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Presentation date</a:t>
            </a:r>
            <a:endParaRPr lang="en-US" dirty="0"/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AC3648E5-5161-8E43-8FAF-F248AC4B2FD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5139" y="1600667"/>
            <a:ext cx="6079179" cy="112875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400" b="1" i="0">
                <a:solidFill>
                  <a:srgbClr val="39414C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Presentation title </a:t>
            </a:r>
            <a:br>
              <a:rPr lang="en-GB" dirty="0"/>
            </a:br>
            <a:r>
              <a:rPr lang="en-GB" dirty="0"/>
              <a:t>to go here</a:t>
            </a:r>
            <a:endParaRPr lang="en-US" dirty="0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9CCE9331-9F03-7640-B678-858076B14DE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4517" y="2883318"/>
            <a:ext cx="6079179" cy="138067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7197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Supporting subhead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6891E80-8FF9-EA46-9731-67AA52173D5E}"/>
              </a:ext>
            </a:extLst>
          </p:cNvPr>
          <p:cNvCxnSpPr>
            <a:cxnSpLocks/>
          </p:cNvCxnSpPr>
          <p:nvPr userDrawn="1"/>
        </p:nvCxnSpPr>
        <p:spPr>
          <a:xfrm>
            <a:off x="375139" y="1039562"/>
            <a:ext cx="6591629" cy="0"/>
          </a:xfrm>
          <a:prstGeom prst="line">
            <a:avLst/>
          </a:prstGeom>
          <a:ln>
            <a:solidFill>
              <a:srgbClr val="7197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113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slide -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6A2DA440-4596-A145-AD97-D83BE99CE1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4518" y="275559"/>
            <a:ext cx="8220903" cy="29818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i="0">
                <a:solidFill>
                  <a:srgbClr val="3941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Presentation title</a:t>
            </a:r>
            <a:endParaRPr lang="en-US" dirty="0"/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FF05AD0B-4510-544F-A770-25CD01D7DB3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4517" y="636503"/>
            <a:ext cx="8220905" cy="47513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800" b="0" i="0">
                <a:solidFill>
                  <a:srgbClr val="7197CF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Slide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4000" y="1715445"/>
            <a:ext cx="11367733" cy="42143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0" i="0">
                <a:solidFill>
                  <a:srgbClr val="3941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2013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slide -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6A2DA440-4596-A145-AD97-D83BE99CE1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4518" y="275559"/>
            <a:ext cx="8220903" cy="29818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Presentation title</a:t>
            </a:r>
            <a:endParaRPr lang="en-US" dirty="0"/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FF05AD0B-4510-544F-A770-25CD01D7DB3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4517" y="636503"/>
            <a:ext cx="8220905" cy="47513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Slide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4000" y="1715445"/>
            <a:ext cx="11367733" cy="423277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58080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692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6840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5490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2714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340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86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5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454ABEE-4A71-43F7-B2E1-14C798543CEC}"/>
              </a:ext>
            </a:extLst>
          </p:cNvPr>
          <p:cNvSpPr/>
          <p:nvPr userDrawn="1"/>
        </p:nvSpPr>
        <p:spPr>
          <a:xfrm>
            <a:off x="0" y="0"/>
            <a:ext cx="12192000" cy="129158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34B7ADF-178E-4CBC-981A-A756A99A4241}"/>
              </a:ext>
            </a:extLst>
          </p:cNvPr>
          <p:cNvCxnSpPr>
            <a:cxnSpLocks/>
          </p:cNvCxnSpPr>
          <p:nvPr userDrawn="1"/>
        </p:nvCxnSpPr>
        <p:spPr>
          <a:xfrm flipH="1">
            <a:off x="2" y="6114512"/>
            <a:ext cx="12191999" cy="0"/>
          </a:xfrm>
          <a:prstGeom prst="line">
            <a:avLst/>
          </a:prstGeom>
          <a:ln w="25400">
            <a:solidFill>
              <a:srgbClr val="3941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3158F42C-EED7-41D9-8846-F8305F5941FF}"/>
              </a:ext>
            </a:extLst>
          </p:cNvPr>
          <p:cNvSpPr txBox="1"/>
          <p:nvPr userDrawn="1"/>
        </p:nvSpPr>
        <p:spPr>
          <a:xfrm>
            <a:off x="403275" y="6491568"/>
            <a:ext cx="1006686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100" b="1" i="0" dirty="0">
                <a:solidFill>
                  <a:srgbClr val="7197CF"/>
                </a:solidFill>
                <a:latin typeface="Arial Narrow" panose="020B0606020202030204" pitchFamily="34" charset="0"/>
              </a:rPr>
              <a:t>nationalctec.co.uk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54C6FF7-C262-6E65-3952-08EC293F985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26400" y="148424"/>
            <a:ext cx="1757003" cy="192051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65909AA-C36F-1400-79F9-5090B8EF038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-1220632" y="1543711"/>
            <a:ext cx="1964823" cy="188528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D52A060-7B7E-6D23-F993-DB59413F8E7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11434020" y="3977094"/>
            <a:ext cx="1964823" cy="1885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306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A116AB2-5454-1744-83A1-CF4E927E4A54}"/>
              </a:ext>
            </a:extLst>
          </p:cNvPr>
          <p:cNvSpPr txBox="1"/>
          <p:nvPr userDrawn="1"/>
        </p:nvSpPr>
        <p:spPr>
          <a:xfrm>
            <a:off x="403275" y="6491568"/>
            <a:ext cx="1006686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100" b="1" i="0" dirty="0">
                <a:solidFill>
                  <a:srgbClr val="39414C"/>
                </a:solidFill>
                <a:latin typeface="Arial Narrow" panose="020B0606020202030204" pitchFamily="34" charset="0"/>
              </a:rPr>
              <a:t>nationalctec.co.uk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FCBF02-7AFD-B554-0326-CEFB1992981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10451609" y="4775556"/>
            <a:ext cx="1964823" cy="188528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4B41138-9ECB-8F23-5858-88C421D139C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35000"/>
          </a:blip>
          <a:stretch>
            <a:fillRect/>
          </a:stretch>
        </p:blipFill>
        <p:spPr>
          <a:xfrm>
            <a:off x="10451609" y="-469745"/>
            <a:ext cx="1474208" cy="15784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ED8C09A-7D51-8FCD-EBFE-9BCB812DDEB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35000"/>
          </a:blip>
          <a:stretch>
            <a:fillRect/>
          </a:stretch>
        </p:blipFill>
        <p:spPr>
          <a:xfrm>
            <a:off x="9624954" y="772546"/>
            <a:ext cx="1474208" cy="1578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685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941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9F7F5F50-0D33-2A4F-A9AB-63FA43B10C6C}"/>
              </a:ext>
            </a:extLst>
          </p:cNvPr>
          <p:cNvSpPr txBox="1"/>
          <p:nvPr userDrawn="1"/>
        </p:nvSpPr>
        <p:spPr>
          <a:xfrm>
            <a:off x="403275" y="6491568"/>
            <a:ext cx="1006686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100" b="1" i="0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nationalctec.co.uk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D0A04C-5A95-AE47-96C6-9FE85EE3D8A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10451609" y="4775556"/>
            <a:ext cx="1964823" cy="18852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4FBE68C-7575-29C9-9D97-E4CC62ECF1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35000"/>
            <a:biLevel thresh="25000"/>
          </a:blip>
          <a:stretch>
            <a:fillRect/>
          </a:stretch>
        </p:blipFill>
        <p:spPr>
          <a:xfrm>
            <a:off x="10451609" y="-469745"/>
            <a:ext cx="1474208" cy="15784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D7F8BCD-73FC-0F15-66F0-9AE7B8E024C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35000"/>
            <a:biLevel thresh="25000"/>
          </a:blip>
          <a:stretch>
            <a:fillRect/>
          </a:stretch>
        </p:blipFill>
        <p:spPr>
          <a:xfrm>
            <a:off x="9624954" y="772546"/>
            <a:ext cx="1474208" cy="1578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8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4E32EB2-152F-1D33-EC8E-0052EC094D7D}"/>
              </a:ext>
            </a:extLst>
          </p:cNvPr>
          <p:cNvSpPr/>
          <p:nvPr userDrawn="1"/>
        </p:nvSpPr>
        <p:spPr>
          <a:xfrm>
            <a:off x="1" y="6127072"/>
            <a:ext cx="12191999" cy="7309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FB4751B-EA42-3B50-B895-4DE7C9C9515D}"/>
              </a:ext>
            </a:extLst>
          </p:cNvPr>
          <p:cNvSpPr/>
          <p:nvPr userDrawn="1"/>
        </p:nvSpPr>
        <p:spPr>
          <a:xfrm>
            <a:off x="0" y="6367550"/>
            <a:ext cx="10501899" cy="4904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2829DD1-392D-EB14-8B3A-0EB9B31F4173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3310223" y="8528595"/>
            <a:ext cx="1556516" cy="1043942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B777DA4-2847-5AFA-802B-F96ECB1ABED2}"/>
              </a:ext>
            </a:extLst>
          </p:cNvPr>
          <p:cNvCxnSpPr>
            <a:cxnSpLocks/>
          </p:cNvCxnSpPr>
          <p:nvPr userDrawn="1"/>
        </p:nvCxnSpPr>
        <p:spPr>
          <a:xfrm flipH="1">
            <a:off x="2" y="6114512"/>
            <a:ext cx="12191999" cy="0"/>
          </a:xfrm>
          <a:prstGeom prst="line">
            <a:avLst/>
          </a:prstGeom>
          <a:ln w="25400">
            <a:solidFill>
              <a:srgbClr val="3941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AD1030DC-C1C3-0244-8BB1-5C30DA8A9EDF}"/>
              </a:ext>
            </a:extLst>
          </p:cNvPr>
          <p:cNvSpPr txBox="1"/>
          <p:nvPr userDrawn="1"/>
        </p:nvSpPr>
        <p:spPr>
          <a:xfrm>
            <a:off x="403275" y="6491568"/>
            <a:ext cx="1006686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100" b="1" i="0" dirty="0">
                <a:solidFill>
                  <a:srgbClr val="7197CF"/>
                </a:solidFill>
                <a:latin typeface="Arial Narrow" panose="020B0606020202030204" pitchFamily="34" charset="0"/>
              </a:rPr>
              <a:t>nationalctec.co.uk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24CB29F-EC7C-D945-195B-D3E4CA9628B0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9926400" y="148424"/>
            <a:ext cx="1757003" cy="192051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C8B5D46-5328-942E-F9C5-B5A85D7230E4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20000"/>
          </a:blip>
          <a:stretch>
            <a:fillRect/>
          </a:stretch>
        </p:blipFill>
        <p:spPr>
          <a:xfrm>
            <a:off x="-1232133" y="4060382"/>
            <a:ext cx="1964823" cy="188528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DFD7718-9FE1-B6A3-6F35-C670125740D9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35000"/>
          </a:blip>
          <a:stretch>
            <a:fillRect/>
          </a:stretch>
        </p:blipFill>
        <p:spPr>
          <a:xfrm>
            <a:off x="11257708" y="2321867"/>
            <a:ext cx="1793704" cy="192051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27B8A92-455F-CA0A-B100-84C7B17AB83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35000"/>
          </a:blip>
          <a:stretch>
            <a:fillRect/>
          </a:stretch>
        </p:blipFill>
        <p:spPr>
          <a:xfrm>
            <a:off x="10360856" y="3917710"/>
            <a:ext cx="1793704" cy="1920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918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39414C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3941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3941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3941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3941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3941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B4EBD9-9DF8-8B4D-B9EF-21E5E5FE40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B56059-7364-A743-8A94-0CC36D60459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West Midlands CTEC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2F5A7D-0C9E-5E46-BE8B-5FAA146251D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Led by </a:t>
            </a:r>
            <a:r>
              <a:rPr lang="en-GB" dirty="0"/>
              <a:t>Dudley College Of Technology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824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21B7CC-9BC2-4B03-901B-CF43EE47D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35D2991-9247-07F4-08E5-53F08A8C60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West Midlands CTEC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DC58D4-3E63-080E-185B-5220BCA4F1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4517" y="500146"/>
            <a:ext cx="8220905" cy="475131"/>
          </a:xfrm>
        </p:spPr>
        <p:txBody>
          <a:bodyPr/>
          <a:lstStyle/>
          <a:p>
            <a:r>
              <a:rPr lang="en-GB" dirty="0"/>
              <a:t>Vision statement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17F58B-04AC-B7A0-CC2A-27AB71486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2133" y="1057373"/>
            <a:ext cx="11367733" cy="5529798"/>
          </a:xfrm>
        </p:spPr>
        <p:txBody>
          <a:bodyPr/>
          <a:lstStyle/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r>
              <a:rPr lang="en-GB" dirty="0"/>
              <a:t>Our vision is to establish the West Midlands Construction Technical Excellence College as a nationally recognised hub for excellence in construction skills, bringing together employers, education providers and industry partners to develop a highly skilled workforce for the future. Through collaboration, innovation and employer-led curriculum development, we will strengthen teaching quality, expand access to industry-relevant learning, and create clear progression pathways into employment and higher-level technical education. By embedding continuous professional development, sharing best practice across our network, and responding to regional and national skills priorities, we will help build a sustainable talent pipeline that supports economic growth, addresses workforce shortages, and equips learners with the skills needed to thrive in a modern construction industry.</a:t>
            </a:r>
          </a:p>
        </p:txBody>
      </p:sp>
    </p:spTree>
    <p:extLst>
      <p:ext uri="{BB962C8B-B14F-4D97-AF65-F5344CB8AC3E}">
        <p14:creationId xmlns:p14="http://schemas.microsoft.com/office/powerpoint/2010/main" val="881076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13DC90-7C5E-5758-1C6B-F892197135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Strengthen governance, leadership and programme management arrangements to support delivery at scale, including enhanced monitoring through The Compliance Chain to measure learner progression, employer engagement, partner activity and social value.</a:t>
            </a:r>
          </a:p>
          <a:p>
            <a:r>
              <a:rPr lang="en-GB" dirty="0"/>
              <a:t>Strengthen and scale employer engagement across the CTEC network through a coordinated brokerage approach, deepening employer partnerships and aligning activity with workforce demand, LSIP priorities and Teacher Industry Exchange delivery.</a:t>
            </a:r>
          </a:p>
          <a:p>
            <a:r>
              <a:rPr lang="en-GB" dirty="0"/>
              <a:t>Fund a Head of Construction at Halesowen College to establish new brickwork and plastering provision from September 2026, increasing regional capacity in high-demand trades and creating places for an anticipated 150 additional learners.</a:t>
            </a:r>
          </a:p>
          <a:p>
            <a:r>
              <a:rPr lang="en-GB" dirty="0"/>
              <a:t>Improve learner progression into employment by aligning employer engagement, recruitment activity and work readiness initiatives with local recruitment needs.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3BDACFF-F58F-9520-1B6C-46F8EA1408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4517" y="500146"/>
            <a:ext cx="8220905" cy="475131"/>
          </a:xfrm>
        </p:spPr>
        <p:txBody>
          <a:bodyPr/>
          <a:lstStyle/>
          <a:p>
            <a:r>
              <a:rPr lang="en-GB" dirty="0"/>
              <a:t>Plans for April to September 2026</a:t>
            </a:r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3CA8820F-D03A-4D6D-A2D0-BBA8E5B933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4518" y="275559"/>
            <a:ext cx="8220903" cy="298183"/>
          </a:xfrm>
        </p:spPr>
        <p:txBody>
          <a:bodyPr/>
          <a:lstStyle/>
          <a:p>
            <a:r>
              <a:rPr lang="en-GB" dirty="0"/>
              <a:t>West Midlands CTEC </a:t>
            </a:r>
          </a:p>
        </p:txBody>
      </p:sp>
    </p:spTree>
    <p:extLst>
      <p:ext uri="{BB962C8B-B14F-4D97-AF65-F5344CB8AC3E}">
        <p14:creationId xmlns:p14="http://schemas.microsoft.com/office/powerpoint/2010/main" val="3214659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5AD712-52D9-4A87-7CD9-9F109EC78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7D1C77-63DA-D5B8-12EB-87CBD9F78B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Complete a comprehensive mapping of construction provision across CTEC and partner providers, supported by enhanced labour market intelligence, to identify gaps, reduce duplication and inform curriculum planning.</a:t>
            </a:r>
          </a:p>
          <a:p>
            <a:r>
              <a:rPr lang="en-GB" dirty="0"/>
              <a:t>Refine and expand contextualised English and maths resources for construction, with employer review and endorsement to strengthen vocational relevance and support learner progression.</a:t>
            </a:r>
          </a:p>
          <a:p>
            <a:r>
              <a:rPr lang="en-GB" dirty="0"/>
              <a:t>Commission specialist labour market intelligence and forecasting to provide an evidence base for curriculum development, employer engagement, Teacher Industry Exchange activity and future investment decisions.</a:t>
            </a:r>
          </a:p>
          <a:p>
            <a:r>
              <a:rPr lang="en-GB" dirty="0"/>
              <a:t>Begin implementation of the WorldSkills UK </a:t>
            </a:r>
            <a:r>
              <a:rPr lang="en-GB" i="1" dirty="0"/>
              <a:t>Embedding Teaching &amp; Assessment for Excellence</a:t>
            </a:r>
            <a:r>
              <a:rPr lang="en-GB" dirty="0"/>
              <a:t> programme and prepare a regional CPD offer to support high-quality teaching and assessment across the network.</a:t>
            </a:r>
          </a:p>
          <a:p>
            <a:endParaRPr lang="en-GB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1A9D8E9-0DA1-EBFB-03AB-011204DA8A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4517" y="500146"/>
            <a:ext cx="8220905" cy="475131"/>
          </a:xfrm>
        </p:spPr>
        <p:txBody>
          <a:bodyPr/>
          <a:lstStyle/>
          <a:p>
            <a:r>
              <a:rPr lang="en-GB" dirty="0"/>
              <a:t>Plans for April to September 2026</a:t>
            </a:r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D831BD74-69AC-46BD-36F3-10E8A8A440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4518" y="275559"/>
            <a:ext cx="8220903" cy="298183"/>
          </a:xfrm>
        </p:spPr>
        <p:txBody>
          <a:bodyPr/>
          <a:lstStyle/>
          <a:p>
            <a:r>
              <a:rPr lang="en-GB" dirty="0"/>
              <a:t>West Midlands CTEC </a:t>
            </a:r>
          </a:p>
        </p:txBody>
      </p:sp>
    </p:spTree>
    <p:extLst>
      <p:ext uri="{BB962C8B-B14F-4D97-AF65-F5344CB8AC3E}">
        <p14:creationId xmlns:p14="http://schemas.microsoft.com/office/powerpoint/2010/main" val="80595568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7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bbbc0059-14b4-452c-b118-fe6a575b3801}" enabled="0" method="" siteId="{bbbc0059-14b4-452c-b118-fe6a575b380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3836</TotalTime>
  <Words>398</Words>
  <Application>Microsoft Office PowerPoint</Application>
  <PresentationFormat>Widescreen</PresentationFormat>
  <Paragraphs>19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Arial</vt:lpstr>
      <vt:lpstr>Arial Black</vt:lpstr>
      <vt:lpstr>Arial Narrow</vt:lpstr>
      <vt:lpstr>Calibri</vt:lpstr>
      <vt:lpstr>1_Office Theme</vt:lpstr>
      <vt:lpstr>5_Office Theme</vt:lpstr>
      <vt:lpstr>7_Office Theme</vt:lpstr>
      <vt:lpstr>Office 2013 - 2022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first last</dc:creator>
  <cp:lastModifiedBy>John McKeon</cp:lastModifiedBy>
  <cp:revision>49</cp:revision>
  <dcterms:created xsi:type="dcterms:W3CDTF">2021-11-23T16:09:07Z</dcterms:created>
  <dcterms:modified xsi:type="dcterms:W3CDTF">2026-07-09T10:45:05Z</dcterms:modified>
</cp:coreProperties>
</file>